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1"/>
  </p:notesMasterIdLst>
  <p:sldIdLst>
    <p:sldId id="256" r:id="rId2"/>
    <p:sldId id="257" r:id="rId3"/>
    <p:sldId id="315" r:id="rId4"/>
    <p:sldId id="259" r:id="rId5"/>
    <p:sldId id="258" r:id="rId6"/>
    <p:sldId id="333" r:id="rId7"/>
    <p:sldId id="335" r:id="rId8"/>
    <p:sldId id="334" r:id="rId9"/>
    <p:sldId id="260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321" r:id="rId20"/>
    <p:sldId id="281" r:id="rId21"/>
    <p:sldId id="284" r:id="rId22"/>
    <p:sldId id="287" r:id="rId23"/>
    <p:sldId id="285" r:id="rId24"/>
    <p:sldId id="288" r:id="rId25"/>
    <p:sldId id="337" r:id="rId26"/>
    <p:sldId id="325" r:id="rId27"/>
    <p:sldId id="326" r:id="rId28"/>
    <p:sldId id="327" r:id="rId29"/>
    <p:sldId id="296" r:id="rId30"/>
    <p:sldId id="328" r:id="rId31"/>
    <p:sldId id="329" r:id="rId32"/>
    <p:sldId id="304" r:id="rId33"/>
    <p:sldId id="308" r:id="rId34"/>
    <p:sldId id="330" r:id="rId35"/>
    <p:sldId id="309" r:id="rId36"/>
    <p:sldId id="310" r:id="rId37"/>
    <p:sldId id="311" r:id="rId38"/>
    <p:sldId id="312" r:id="rId39"/>
    <p:sldId id="336" r:id="rId40"/>
  </p:sldIdLst>
  <p:sldSz cx="9144000" cy="6858000" type="screen4x3"/>
  <p:notesSz cx="6858000" cy="9144000"/>
  <p:custDataLst>
    <p:tags r:id="rId42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CF4B-0882-48BA-A68E-CDC351F6307B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4BBF9-65AC-43D3-9C87-5D46761791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23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Syntax" pitchFamily="34" charset="0"/>
              </a:defRPr>
            </a:lvl1pPr>
            <a:lvl2pPr marL="746516" indent="-287122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Syntax" pitchFamily="34" charset="0"/>
              </a:defRPr>
            </a:lvl2pPr>
            <a:lvl3pPr marL="1148486" indent="-229697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Syntax" pitchFamily="34" charset="0"/>
              </a:defRPr>
            </a:lvl3pPr>
            <a:lvl4pPr marL="1607881" indent="-229697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Syntax" pitchFamily="34" charset="0"/>
              </a:defRPr>
            </a:lvl4pPr>
            <a:lvl5pPr marL="2067276" indent="-229697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Syntax" pitchFamily="34" charset="0"/>
              </a:defRPr>
            </a:lvl5pPr>
            <a:lvl6pPr marL="2526670" indent="-22969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Syntax" pitchFamily="34" charset="0"/>
              </a:defRPr>
            </a:lvl6pPr>
            <a:lvl7pPr marL="2986065" indent="-22969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Syntax" pitchFamily="34" charset="0"/>
              </a:defRPr>
            </a:lvl7pPr>
            <a:lvl8pPr marL="3445459" indent="-22969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Syntax" pitchFamily="34" charset="0"/>
              </a:defRPr>
            </a:lvl8pPr>
            <a:lvl9pPr marL="3904854" indent="-22969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Syntax" pitchFamily="34" charset="0"/>
              </a:defRPr>
            </a:lvl9pPr>
          </a:lstStyle>
          <a:p>
            <a:pPr defTabSz="918789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fld id="{1CF766C6-672F-428C-8292-35676E0DA29D}" type="slidenum">
              <a:rPr lang="sv-SE" sz="1200">
                <a:latin typeface="Arial" charset="0"/>
              </a:rPr>
              <a:pPr defTabSz="918789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Wingdings" pitchFamily="2" charset="2"/>
                <a:buNone/>
                <a:defRPr/>
              </a:pPr>
              <a:t>3</a:t>
            </a:fld>
            <a:endParaRPr lang="sv-SE" sz="120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>
              <a:latin typeface="Arial" charset="0"/>
            </a:endParaRPr>
          </a:p>
          <a:p>
            <a:pPr eaLnBrk="1" hangingPunct="1"/>
            <a:endParaRPr lang="sv-SE" altLang="sv-SE" smtClean="0">
              <a:latin typeface="Arial" charset="0"/>
            </a:endParaRPr>
          </a:p>
          <a:p>
            <a:pPr eaLnBrk="1" hangingPunct="1"/>
            <a:endParaRPr lang="sv-SE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0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25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000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Smets, F (2013), ”</a:t>
            </a:r>
            <a:r>
              <a:rPr lang="sv-SE" dirty="0" err="1" smtClean="0"/>
              <a:t>Financial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Stability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Monetary</a:t>
            </a:r>
            <a:r>
              <a:rPr lang="sv-SE" baseline="0" dirty="0" smtClean="0"/>
              <a:t> Policy: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closely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interlinked</a:t>
            </a:r>
            <a:r>
              <a:rPr lang="sv-SE" baseline="0" dirty="0" smtClean="0"/>
              <a:t>?”, Sveriges Riksbank </a:t>
            </a:r>
            <a:r>
              <a:rPr lang="sv-SE" baseline="0" dirty="0" err="1" smtClean="0"/>
              <a:t>Economic</a:t>
            </a:r>
            <a:r>
              <a:rPr lang="sv-SE" baseline="0" dirty="0" smtClean="0"/>
              <a:t> Review 2013:3</a:t>
            </a:r>
          </a:p>
          <a:p>
            <a:r>
              <a:rPr lang="sv-SE" baseline="0" dirty="0" err="1" smtClean="0"/>
              <a:t>Cecchetti</a:t>
            </a:r>
            <a:r>
              <a:rPr lang="sv-SE" baseline="0" dirty="0" smtClean="0"/>
              <a:t>, S G and M Kohler (2012), ”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capital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adequacy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interest</a:t>
            </a:r>
            <a:r>
              <a:rPr lang="sv-SE" baseline="0" dirty="0" smtClean="0"/>
              <a:t> rate policy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substitutes</a:t>
            </a:r>
            <a:r>
              <a:rPr lang="sv-SE" baseline="0" dirty="0" smtClean="0"/>
              <a:t> (and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not)”, BIS </a:t>
            </a:r>
            <a:r>
              <a:rPr lang="sv-SE" baseline="0" dirty="0" err="1" smtClean="0"/>
              <a:t>Working</a:t>
            </a:r>
            <a:r>
              <a:rPr lang="sv-SE" baseline="0" dirty="0" smtClean="0"/>
              <a:t> Papers No 279</a:t>
            </a:r>
          </a:p>
          <a:p>
            <a:r>
              <a:rPr lang="sv-SE" dirty="0" smtClean="0"/>
              <a:t>Bryant,</a:t>
            </a:r>
            <a:r>
              <a:rPr lang="sv-SE" baseline="0" dirty="0" smtClean="0"/>
              <a:t> R C, D W Henderson and T Becker (2012), ”</a:t>
            </a:r>
            <a:r>
              <a:rPr lang="sv-SE" baseline="0" dirty="0" err="1" smtClean="0"/>
              <a:t>Maintaining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Financial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Stability</a:t>
            </a:r>
            <a:r>
              <a:rPr lang="sv-SE" baseline="0" dirty="0" smtClean="0"/>
              <a:t> in an </a:t>
            </a:r>
            <a:r>
              <a:rPr lang="sv-SE" baseline="0" dirty="0" err="1" smtClean="0"/>
              <a:t>Open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Economy</a:t>
            </a:r>
            <a:r>
              <a:rPr lang="sv-SE" baseline="0" dirty="0" smtClean="0"/>
              <a:t>: Sweden in the Global </a:t>
            </a:r>
            <a:r>
              <a:rPr lang="sv-SE" baseline="0" dirty="0" err="1" smtClean="0"/>
              <a:t>Crisis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Beyond</a:t>
            </a:r>
            <a:r>
              <a:rPr lang="sv-SE" baseline="0" dirty="0" smtClean="0"/>
              <a:t>”, SNS Förlag.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anteckninga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v-SE" dirty="0" err="1" smtClean="0"/>
                  <a:t>Theoretical</a:t>
                </a:r>
                <a:r>
                  <a:rPr lang="sv-SE" dirty="0" smtClean="0"/>
                  <a:t> arguments</a:t>
                </a:r>
                <a:r>
                  <a:rPr lang="sv-SE" baseline="0" dirty="0" smtClean="0"/>
                  <a:t> for an </a:t>
                </a:r>
                <a:r>
                  <a:rPr lang="sv-SE" baseline="0" dirty="0" err="1" smtClean="0"/>
                  <a:t>objective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function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with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three</a:t>
                </a:r>
                <a:r>
                  <a:rPr lang="sv-SE" baseline="0" dirty="0" smtClean="0"/>
                  <a:t> arguments </a:t>
                </a:r>
                <a:r>
                  <a:rPr lang="sv-SE" baseline="0" dirty="0" err="1" smtClean="0"/>
                  <a:t>are</a:t>
                </a:r>
                <a:r>
                  <a:rPr lang="sv-SE" baseline="0" dirty="0" smtClean="0"/>
                  <a:t> presented in:</a:t>
                </a:r>
              </a:p>
              <a:p>
                <a:r>
                  <a:rPr lang="sv-SE" baseline="0" dirty="0" err="1" smtClean="0"/>
                  <a:t>Woodford</a:t>
                </a:r>
                <a:r>
                  <a:rPr lang="sv-SE" baseline="0" dirty="0" smtClean="0"/>
                  <a:t>, M (2012), ”Inflation </a:t>
                </a:r>
                <a:r>
                  <a:rPr lang="sv-SE" baseline="0" dirty="0" err="1" smtClean="0"/>
                  <a:t>Targeting</a:t>
                </a:r>
                <a:r>
                  <a:rPr lang="sv-SE" baseline="0" dirty="0" smtClean="0"/>
                  <a:t> and </a:t>
                </a:r>
                <a:r>
                  <a:rPr lang="sv-SE" baseline="0" dirty="0" err="1" smtClean="0"/>
                  <a:t>Financial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Stability</a:t>
                </a:r>
                <a:r>
                  <a:rPr lang="sv-SE" baseline="0" dirty="0" smtClean="0"/>
                  <a:t>”, Sveriges Riksbank </a:t>
                </a:r>
                <a:r>
                  <a:rPr lang="sv-SE" baseline="0" dirty="0" err="1" smtClean="0"/>
                  <a:t>Economic</a:t>
                </a:r>
                <a:r>
                  <a:rPr lang="sv-SE" baseline="0" dirty="0" smtClean="0"/>
                  <a:t> Review 2012:1.</a:t>
                </a:r>
              </a:p>
              <a:p>
                <a:endParaRPr lang="sv-SE" baseline="0" dirty="0" smtClean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Platshållare för anteckninga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v-SE" dirty="0" smtClean="0"/>
                  <a:t>The </a:t>
                </a:r>
                <a:r>
                  <a:rPr lang="sv-SE" dirty="0" err="1" smtClean="0"/>
                  <a:t>theoretical</a:t>
                </a:r>
                <a:r>
                  <a:rPr lang="sv-SE" dirty="0" smtClean="0"/>
                  <a:t> arguments</a:t>
                </a:r>
                <a:r>
                  <a:rPr lang="sv-SE" baseline="0" dirty="0" smtClean="0"/>
                  <a:t> for an </a:t>
                </a:r>
                <a:r>
                  <a:rPr lang="sv-SE" baseline="0" dirty="0" err="1" smtClean="0"/>
                  <a:t>objective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function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with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three</a:t>
                </a:r>
                <a:r>
                  <a:rPr lang="sv-SE" baseline="0" dirty="0" smtClean="0"/>
                  <a:t> arguments </a:t>
                </a:r>
                <a:r>
                  <a:rPr lang="sv-SE" baseline="0" dirty="0" err="1" smtClean="0"/>
                  <a:t>are</a:t>
                </a:r>
                <a:r>
                  <a:rPr lang="sv-SE" baseline="0" dirty="0" smtClean="0"/>
                  <a:t> presented in:</a:t>
                </a:r>
              </a:p>
              <a:p>
                <a:r>
                  <a:rPr lang="sv-SE" baseline="0" dirty="0" err="1" smtClean="0"/>
                  <a:t>Woodford</a:t>
                </a:r>
                <a:r>
                  <a:rPr lang="sv-SE" baseline="0" dirty="0" smtClean="0"/>
                  <a:t>, M (2012), ”Inflation </a:t>
                </a:r>
                <a:r>
                  <a:rPr lang="sv-SE" baseline="0" dirty="0" err="1" smtClean="0"/>
                  <a:t>Targeting</a:t>
                </a:r>
                <a:r>
                  <a:rPr lang="sv-SE" baseline="0" dirty="0" smtClean="0"/>
                  <a:t> and </a:t>
                </a:r>
                <a:r>
                  <a:rPr lang="sv-SE" baseline="0" dirty="0" err="1" smtClean="0"/>
                  <a:t>Financial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Stability</a:t>
                </a:r>
                <a:r>
                  <a:rPr lang="sv-SE" baseline="0" dirty="0" smtClean="0"/>
                  <a:t>”, Sveriges Riksbank </a:t>
                </a:r>
                <a:r>
                  <a:rPr lang="sv-SE" baseline="0" dirty="0" err="1" smtClean="0"/>
                  <a:t>Economic</a:t>
                </a:r>
                <a:r>
                  <a:rPr lang="sv-SE" baseline="0" dirty="0" smtClean="0"/>
                  <a:t> Review 2012:1.</a:t>
                </a:r>
              </a:p>
              <a:p>
                <a:endParaRPr lang="sv-SE" baseline="0" dirty="0" smtClean="0"/>
              </a:p>
              <a:p>
                <a:r>
                  <a:rPr lang="sv-SE" baseline="0" dirty="0" smtClean="0"/>
                  <a:t>The Riksbank has </a:t>
                </a:r>
                <a:r>
                  <a:rPr lang="sv-SE" baseline="0" dirty="0" err="1" smtClean="0"/>
                  <a:t>analyzed</a:t>
                </a:r>
                <a:r>
                  <a:rPr lang="sv-SE" baseline="0" dirty="0" smtClean="0"/>
                  <a:t> an </a:t>
                </a:r>
                <a:r>
                  <a:rPr lang="sv-SE" baseline="0" dirty="0" err="1" smtClean="0"/>
                  <a:t>example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where</a:t>
                </a:r>
                <a:r>
                  <a:rPr lang="sv-SE" baseline="0" dirty="0" smtClean="0"/>
                  <a:t> risks </a:t>
                </a:r>
                <a:r>
                  <a:rPr lang="sv-SE" baseline="0" dirty="0" err="1" smtClean="0"/>
                  <a:t>of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financial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instability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affect</a:t>
                </a:r>
                <a:r>
                  <a:rPr lang="sv-SE" baseline="0" dirty="0" smtClean="0"/>
                  <a:t> the </a:t>
                </a:r>
                <a:r>
                  <a:rPr lang="sv-SE" baseline="0" dirty="0" err="1" smtClean="0"/>
                  <a:t>forecasts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of</a:t>
                </a:r>
                <a:r>
                  <a:rPr lang="sv-SE" baseline="0" dirty="0" smtClean="0"/>
                  <a:t> inflation and </a:t>
                </a:r>
                <a:r>
                  <a:rPr lang="sv-SE" baseline="0" dirty="0" err="1" smtClean="0"/>
                  <a:t>unemployment</a:t>
                </a:r>
                <a:r>
                  <a:rPr lang="sv-SE" baseline="0" dirty="0" smtClean="0"/>
                  <a:t> ”</a:t>
                </a:r>
                <a:r>
                  <a:rPr lang="sv-SE" baseline="0" dirty="0" err="1" smtClean="0"/>
                  <a:t>beyond</a:t>
                </a:r>
                <a:r>
                  <a:rPr lang="sv-SE" baseline="0" dirty="0" smtClean="0"/>
                  <a:t> the </a:t>
                </a:r>
                <a:r>
                  <a:rPr lang="sv-SE" baseline="0" dirty="0" err="1" smtClean="0"/>
                  <a:t>forecast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horizon</a:t>
                </a:r>
                <a:r>
                  <a:rPr lang="sv-SE" baseline="0" dirty="0" smtClean="0"/>
                  <a:t>”, </a:t>
                </a:r>
                <a:r>
                  <a:rPr lang="sv-SE" baseline="0" dirty="0" err="1" smtClean="0"/>
                  <a:t>where</a:t>
                </a:r>
                <a:r>
                  <a:rPr lang="sv-SE" baseline="0" dirty="0" smtClean="0"/>
                  <a:t> the </a:t>
                </a:r>
                <a:r>
                  <a:rPr lang="sv-SE" baseline="0" dirty="0" err="1" smtClean="0"/>
                  <a:t>forecast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horizon</a:t>
                </a:r>
                <a:r>
                  <a:rPr lang="sv-SE" baseline="0" dirty="0" smtClean="0"/>
                  <a:t> is </a:t>
                </a:r>
                <a:r>
                  <a:rPr lang="sv-SE" baseline="0" dirty="0" err="1" smtClean="0"/>
                  <a:t>shorter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than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infinity</a:t>
                </a:r>
                <a:r>
                  <a:rPr lang="sv-SE" baseline="0" dirty="0" smtClean="0"/>
                  <a:t>. </a:t>
                </a:r>
                <a:r>
                  <a:rPr lang="sv-SE" baseline="0" dirty="0" err="1" smtClean="0"/>
                  <a:t>This</a:t>
                </a:r>
                <a:r>
                  <a:rPr lang="sv-SE" baseline="0" dirty="0" smtClean="0"/>
                  <a:t> is </a:t>
                </a:r>
                <a:r>
                  <a:rPr lang="sv-SE" baseline="0" dirty="0" err="1" smtClean="0"/>
                  <a:t>consistent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with</a:t>
                </a:r>
                <a:r>
                  <a:rPr lang="sv-SE" baseline="0" dirty="0" smtClean="0"/>
                  <a:t> an </a:t>
                </a:r>
                <a:r>
                  <a:rPr lang="sv-SE" baseline="0" dirty="0" err="1" smtClean="0"/>
                  <a:t>objective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function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where</a:t>
                </a:r>
                <a:r>
                  <a:rPr lang="sv-SE" baseline="0" dirty="0" smtClean="0"/>
                  <a:t> the central bank puts no </a:t>
                </a:r>
                <a:r>
                  <a:rPr lang="sv-SE" baseline="0" dirty="0" err="1" smtClean="0"/>
                  <a:t>separate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weight</a:t>
                </a:r>
                <a:r>
                  <a:rPr lang="sv-SE" baseline="0" dirty="0" smtClean="0"/>
                  <a:t> on </a:t>
                </a:r>
                <a:r>
                  <a:rPr lang="sv-SE" baseline="0" dirty="0" err="1" smtClean="0"/>
                  <a:t>financial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stability</a:t>
                </a:r>
                <a:r>
                  <a:rPr lang="sv-SE" baseline="0" dirty="0" smtClean="0"/>
                  <a:t> (</a:t>
                </a:r>
                <a:r>
                  <a:rPr kumimoji="0" lang="sv-SE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/>
                    <a:ea typeface="Cambria Math"/>
                  </a:rPr>
                  <a:t>𝜆_</a:t>
                </a:r>
                <a:r>
                  <a:rPr kumimoji="0" lang="sv-SE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/>
                  </a:rPr>
                  <a:t>2</a:t>
                </a:r>
                <a:r>
                  <a:rPr lang="sv-SE" baseline="0" dirty="0" smtClean="0"/>
                  <a:t> = 0). </a:t>
                </a:r>
                <a:r>
                  <a:rPr lang="sv-SE" baseline="0" dirty="0" err="1" smtClean="0"/>
                  <a:t>See</a:t>
                </a:r>
                <a:r>
                  <a:rPr lang="sv-SE" baseline="0" dirty="0" smtClean="0"/>
                  <a:t>:</a:t>
                </a:r>
              </a:p>
              <a:p>
                <a:r>
                  <a:rPr lang="sv-SE" baseline="0" dirty="0" smtClean="0"/>
                  <a:t>”</a:t>
                </a:r>
                <a:r>
                  <a:rPr lang="sv-SE" baseline="0" dirty="0" err="1" smtClean="0"/>
                  <a:t>Financial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imbalances</a:t>
                </a:r>
                <a:r>
                  <a:rPr lang="sv-SE" baseline="0" dirty="0" smtClean="0"/>
                  <a:t> in the </a:t>
                </a:r>
                <a:r>
                  <a:rPr lang="sv-SE" baseline="0" dirty="0" err="1" smtClean="0"/>
                  <a:t>monetary</a:t>
                </a:r>
                <a:r>
                  <a:rPr lang="sv-SE" baseline="0" dirty="0" smtClean="0"/>
                  <a:t> policy </a:t>
                </a:r>
                <a:r>
                  <a:rPr lang="sv-SE" baseline="0" dirty="0" err="1" smtClean="0"/>
                  <a:t>assessment</a:t>
                </a:r>
                <a:r>
                  <a:rPr lang="sv-SE" baseline="0" dirty="0" smtClean="0"/>
                  <a:t>”, </a:t>
                </a:r>
                <a:r>
                  <a:rPr lang="sv-SE" baseline="0" dirty="0" err="1" smtClean="0"/>
                  <a:t>Monetary</a:t>
                </a:r>
                <a:r>
                  <a:rPr lang="sv-SE" baseline="0" dirty="0" smtClean="0"/>
                  <a:t> Policy </a:t>
                </a:r>
                <a:r>
                  <a:rPr lang="sv-SE" baseline="0" dirty="0" err="1" smtClean="0"/>
                  <a:t>Report</a:t>
                </a:r>
                <a:r>
                  <a:rPr lang="sv-SE" baseline="0" dirty="0" smtClean="0"/>
                  <a:t>, </a:t>
                </a:r>
                <a:r>
                  <a:rPr lang="sv-SE" baseline="0" dirty="0" err="1" smtClean="0"/>
                  <a:t>July</a:t>
                </a:r>
                <a:r>
                  <a:rPr lang="sv-SE" baseline="0" dirty="0" smtClean="0"/>
                  <a:t> 2013.</a:t>
                </a:r>
                <a:endParaRPr lang="sv-SE" dirty="0"/>
              </a:p>
            </p:txBody>
          </p:sp>
        </mc:Fallback>
      </mc:AlternateContent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529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The Riksbank has </a:t>
            </a:r>
            <a:r>
              <a:rPr lang="sv-SE" baseline="0" dirty="0" err="1" smtClean="0"/>
              <a:t>analyzed</a:t>
            </a:r>
            <a:r>
              <a:rPr lang="sv-SE" baseline="0" dirty="0" smtClean="0"/>
              <a:t> an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risks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financial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instability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affect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forecasts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inflation and </a:t>
            </a:r>
            <a:r>
              <a:rPr lang="sv-SE" baseline="0" dirty="0" err="1" smtClean="0"/>
              <a:t>unemployment</a:t>
            </a:r>
            <a:r>
              <a:rPr lang="sv-SE" baseline="0" dirty="0" smtClean="0"/>
              <a:t> ”</a:t>
            </a:r>
            <a:r>
              <a:rPr lang="sv-SE" baseline="0" dirty="0" err="1" smtClean="0"/>
              <a:t>beyond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forecast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horizon</a:t>
            </a:r>
            <a:r>
              <a:rPr lang="sv-SE" baseline="0" dirty="0" smtClean="0"/>
              <a:t>”,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forecast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horizon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shorter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infinity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consistent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an </a:t>
            </a:r>
            <a:r>
              <a:rPr lang="sv-SE" baseline="0" dirty="0" err="1" smtClean="0"/>
              <a:t>objective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function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central bank puts no </a:t>
            </a:r>
            <a:r>
              <a:rPr lang="sv-SE" baseline="0" dirty="0" err="1" smtClean="0"/>
              <a:t>separate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weight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financial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stability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monetary</a:t>
            </a:r>
            <a:r>
              <a:rPr lang="sv-SE" baseline="0" dirty="0" smtClean="0"/>
              <a:t> policy (</a:t>
            </a:r>
            <a:r>
              <a:rPr lang="sv-SE" baseline="0" dirty="0" err="1" smtClean="0"/>
              <a:t>strategy</a:t>
            </a:r>
            <a:r>
              <a:rPr lang="sv-SE" baseline="0" dirty="0" smtClean="0"/>
              <a:t> B).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:</a:t>
            </a:r>
          </a:p>
          <a:p>
            <a:r>
              <a:rPr lang="sv-SE" baseline="0" dirty="0" smtClean="0"/>
              <a:t>”</a:t>
            </a:r>
            <a:r>
              <a:rPr lang="sv-SE" baseline="0" dirty="0" err="1" smtClean="0"/>
              <a:t>Financial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imbalances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monetary</a:t>
            </a:r>
            <a:r>
              <a:rPr lang="sv-SE" baseline="0" dirty="0" smtClean="0"/>
              <a:t> policy </a:t>
            </a:r>
            <a:r>
              <a:rPr lang="sv-SE" baseline="0" dirty="0" err="1" smtClean="0"/>
              <a:t>assessment</a:t>
            </a:r>
            <a:r>
              <a:rPr lang="sv-SE" baseline="0" dirty="0" smtClean="0"/>
              <a:t>”, </a:t>
            </a:r>
            <a:r>
              <a:rPr lang="sv-SE" baseline="0" dirty="0" err="1" smtClean="0"/>
              <a:t>Monetary</a:t>
            </a:r>
            <a:r>
              <a:rPr lang="sv-SE" baseline="0" dirty="0" smtClean="0"/>
              <a:t> Policy </a:t>
            </a:r>
            <a:r>
              <a:rPr lang="sv-SE" baseline="0" dirty="0" err="1" smtClean="0"/>
              <a:t>Report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July</a:t>
            </a:r>
            <a:r>
              <a:rPr lang="sv-SE" baseline="0" dirty="0" smtClean="0"/>
              <a:t>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725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Smets, F (2013), ”</a:t>
            </a:r>
            <a:r>
              <a:rPr lang="sv-SE" dirty="0" err="1" smtClean="0"/>
              <a:t>Financial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Stability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Monetary</a:t>
            </a:r>
            <a:r>
              <a:rPr lang="sv-SE" baseline="0" dirty="0" smtClean="0"/>
              <a:t> Policy: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closely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interlinked</a:t>
            </a:r>
            <a:r>
              <a:rPr lang="sv-SE" baseline="0" dirty="0" smtClean="0"/>
              <a:t>?”, Sveriges Riksbank </a:t>
            </a:r>
            <a:r>
              <a:rPr lang="sv-SE" baseline="0" dirty="0" err="1" smtClean="0"/>
              <a:t>Economic</a:t>
            </a:r>
            <a:r>
              <a:rPr lang="sv-SE" baseline="0" dirty="0" smtClean="0"/>
              <a:t> Review 2013:3</a:t>
            </a:r>
          </a:p>
          <a:p>
            <a:r>
              <a:rPr lang="sv-SE" baseline="0" dirty="0" err="1" smtClean="0"/>
              <a:t>Cecchetti</a:t>
            </a:r>
            <a:r>
              <a:rPr lang="sv-SE" baseline="0" dirty="0" smtClean="0"/>
              <a:t>, S G and M Kohler (2012), ”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capital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adequacy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interest</a:t>
            </a:r>
            <a:r>
              <a:rPr lang="sv-SE" baseline="0" dirty="0" smtClean="0"/>
              <a:t> rate policy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substitutes</a:t>
            </a:r>
            <a:r>
              <a:rPr lang="sv-SE" baseline="0" dirty="0" smtClean="0"/>
              <a:t> (and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not)”, BIS </a:t>
            </a:r>
            <a:r>
              <a:rPr lang="sv-SE" baseline="0" dirty="0" err="1" smtClean="0"/>
              <a:t>Working</a:t>
            </a:r>
            <a:r>
              <a:rPr lang="sv-SE" baseline="0" dirty="0" smtClean="0"/>
              <a:t> Papers No 279</a:t>
            </a:r>
          </a:p>
          <a:p>
            <a:r>
              <a:rPr lang="sv-SE" dirty="0" smtClean="0"/>
              <a:t>Bryant,</a:t>
            </a:r>
            <a:r>
              <a:rPr lang="sv-SE" baseline="0" dirty="0" smtClean="0"/>
              <a:t> R C, D W Henderson and T Becker (2012), ”</a:t>
            </a:r>
            <a:r>
              <a:rPr lang="sv-SE" baseline="0" dirty="0" err="1" smtClean="0"/>
              <a:t>Maintaining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Financial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Stability</a:t>
            </a:r>
            <a:r>
              <a:rPr lang="sv-SE" baseline="0" dirty="0" smtClean="0"/>
              <a:t> in an </a:t>
            </a:r>
            <a:r>
              <a:rPr lang="sv-SE" baseline="0" dirty="0" err="1" smtClean="0"/>
              <a:t>Open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Economy</a:t>
            </a:r>
            <a:r>
              <a:rPr lang="sv-SE" baseline="0" dirty="0" smtClean="0"/>
              <a:t>: Sweden in the Global </a:t>
            </a:r>
            <a:r>
              <a:rPr lang="sv-SE" baseline="0" dirty="0" err="1" smtClean="0"/>
              <a:t>Crisis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Beyond</a:t>
            </a:r>
            <a:r>
              <a:rPr lang="sv-SE" baseline="0" dirty="0" smtClean="0"/>
              <a:t>”, SNS Förlag.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70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3700" y="1440000"/>
            <a:ext cx="4590435" cy="2387600"/>
          </a:xfrm>
        </p:spPr>
        <p:txBody>
          <a:bodyPr anchor="t" anchorCtr="0">
            <a:normAutofit/>
          </a:bodyPr>
          <a:lstStyle>
            <a:lvl1pPr algn="l">
              <a:spcAft>
                <a:spcPts val="0"/>
              </a:spcAft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705413" y="3263133"/>
            <a:ext cx="2159068" cy="1655762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87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79999" y="1656000"/>
            <a:ext cx="3267000" cy="45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815769" y="205038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15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2 bilder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79999" y="1656000"/>
            <a:ext cx="4304203" cy="45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698702" y="3948451"/>
            <a:ext cx="2154380" cy="2154380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698702" y="1619027"/>
            <a:ext cx="2154380" cy="2154380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373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815769" y="2098800"/>
            <a:ext cx="3240000" cy="324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88231" y="2098800"/>
            <a:ext cx="3240000" cy="324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342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893594" y="2098800"/>
            <a:ext cx="2161605" cy="216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88232" y="2098800"/>
            <a:ext cx="2161605" cy="216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3491197" y="2098800"/>
            <a:ext cx="2161605" cy="216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079328" y="4468392"/>
            <a:ext cx="2170509" cy="1147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3482293" y="4468392"/>
            <a:ext cx="2170509" cy="11478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884690" y="4470726"/>
            <a:ext cx="2170509" cy="1153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330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894164" y="2098800"/>
            <a:ext cx="2161605" cy="2160000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88232" y="2098800"/>
            <a:ext cx="2161605" cy="2160000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3491198" y="2098800"/>
            <a:ext cx="2161605" cy="2160000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079897" y="4467600"/>
            <a:ext cx="2170509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3486746" y="4467600"/>
            <a:ext cx="2170509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893594" y="4467600"/>
            <a:ext cx="2170509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70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Klistra in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9500" y="6120000"/>
            <a:ext cx="3600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4824000" y="6120000"/>
            <a:ext cx="3349298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1079500" y="1364400"/>
            <a:ext cx="6973200" cy="370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07734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079999" y="2098800"/>
            <a:ext cx="3267000" cy="3268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smtClean="0"/>
              <a:t>Klistra in diagram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4788769" y="2098800"/>
            <a:ext cx="3267000" cy="3268800"/>
          </a:xfrm>
        </p:spPr>
        <p:txBody>
          <a:bodyPr/>
          <a:lstStyle/>
          <a:p>
            <a:pPr lvl="0"/>
            <a:r>
              <a:rPr lang="sv-SE" dirty="0" smtClean="0"/>
              <a:t>Klistra in diagram här</a:t>
            </a:r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079500" y="6120000"/>
            <a:ext cx="3600000" cy="738000"/>
          </a:xfrm>
        </p:spPr>
        <p:txBody>
          <a:bodyPr t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5"/>
          </p:nvPr>
        </p:nvSpPr>
        <p:spPr>
          <a:xfrm>
            <a:off x="4824000" y="6120000"/>
            <a:ext cx="3349298" cy="738000"/>
          </a:xfrm>
        </p:spPr>
        <p:txBody>
          <a:bodyPr tIns="0" b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7611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128202"/>
            <a:ext cx="697577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88235" y="1620000"/>
            <a:ext cx="3267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88234" y="2502736"/>
            <a:ext cx="3267000" cy="318131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95244" y="1620000"/>
            <a:ext cx="3267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95244" y="2502736"/>
            <a:ext cx="3267000" cy="318131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079500" y="6120000"/>
            <a:ext cx="3600000" cy="738000"/>
          </a:xfrm>
        </p:spPr>
        <p:txBody>
          <a:bodyPr t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5"/>
          </p:nvPr>
        </p:nvSpPr>
        <p:spPr>
          <a:xfrm>
            <a:off x="4824000" y="6120000"/>
            <a:ext cx="3349298" cy="738000"/>
          </a:xfrm>
        </p:spPr>
        <p:txBody>
          <a:bodyPr tIns="0" b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4625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9" hasCustomPrompt="1"/>
          </p:nvPr>
        </p:nvSpPr>
        <p:spPr>
          <a:xfrm>
            <a:off x="1089249" y="2098800"/>
            <a:ext cx="2160588" cy="2160588"/>
          </a:xfrm>
        </p:spPr>
        <p:txBody>
          <a:bodyPr/>
          <a:lstStyle/>
          <a:p>
            <a:pPr lvl="0"/>
            <a:r>
              <a:rPr lang="sv-SE" dirty="0" smtClean="0"/>
              <a:t>Klistra in diagram här</a:t>
            </a:r>
            <a:endParaRPr lang="sv-SE" dirty="0"/>
          </a:p>
        </p:txBody>
      </p:sp>
      <p:sp>
        <p:nvSpPr>
          <p:cNvPr id="14" name="Platshållare för innehåll 12"/>
          <p:cNvSpPr>
            <a:spLocks noGrp="1"/>
          </p:cNvSpPr>
          <p:nvPr>
            <p:ph sz="quarter" idx="20" hasCustomPrompt="1"/>
          </p:nvPr>
        </p:nvSpPr>
        <p:spPr>
          <a:xfrm>
            <a:off x="3482293" y="2098800"/>
            <a:ext cx="2160588" cy="2160588"/>
          </a:xfrm>
        </p:spPr>
        <p:txBody>
          <a:bodyPr/>
          <a:lstStyle/>
          <a:p>
            <a:pPr lvl="0"/>
            <a:r>
              <a:rPr lang="sv-SE" dirty="0" smtClean="0"/>
              <a:t>Klistra in diagram här</a:t>
            </a:r>
            <a:endParaRPr lang="sv-SE" dirty="0"/>
          </a:p>
        </p:txBody>
      </p:sp>
      <p:sp>
        <p:nvSpPr>
          <p:cNvPr id="15" name="Platshållare för innehåll 12"/>
          <p:cNvSpPr>
            <a:spLocks noGrp="1"/>
          </p:cNvSpPr>
          <p:nvPr>
            <p:ph sz="quarter" idx="21" hasCustomPrompt="1"/>
          </p:nvPr>
        </p:nvSpPr>
        <p:spPr>
          <a:xfrm>
            <a:off x="5884690" y="2098800"/>
            <a:ext cx="2160588" cy="2160588"/>
          </a:xfrm>
        </p:spPr>
        <p:txBody>
          <a:bodyPr/>
          <a:lstStyle/>
          <a:p>
            <a:pPr lvl="0"/>
            <a:r>
              <a:rPr lang="sv-SE" dirty="0" smtClean="0"/>
              <a:t>Klistra in diagram här</a:t>
            </a:r>
            <a:endParaRPr lang="sv-SE" dirty="0"/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9500" y="6120000"/>
            <a:ext cx="3600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7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4824000" y="6120000"/>
            <a:ext cx="3349298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5573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 hasCustomPrompt="1"/>
          </p:nvPr>
        </p:nvSpPr>
        <p:spPr>
          <a:xfrm>
            <a:off x="1089025" y="1775942"/>
            <a:ext cx="3370263" cy="2038385"/>
          </a:xfrm>
        </p:spPr>
        <p:txBody>
          <a:bodyPr/>
          <a:lstStyle/>
          <a:p>
            <a:pPr lvl="0"/>
            <a:r>
              <a:rPr lang="sv-SE" dirty="0" smtClean="0"/>
              <a:t>Klistra in diagram här</a:t>
            </a:r>
            <a:endParaRPr lang="sv-SE" dirty="0"/>
          </a:p>
        </p:txBody>
      </p:sp>
      <p:sp>
        <p:nvSpPr>
          <p:cNvPr id="10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1089025" y="3908989"/>
            <a:ext cx="3370263" cy="2038385"/>
          </a:xfrm>
        </p:spPr>
        <p:txBody>
          <a:bodyPr/>
          <a:lstStyle/>
          <a:p>
            <a:pPr lvl="0"/>
            <a:r>
              <a:rPr lang="sv-SE" dirty="0" smtClean="0"/>
              <a:t>Klistra in diagram här</a:t>
            </a:r>
            <a:endParaRPr lang="sv-SE" dirty="0"/>
          </a:p>
        </p:txBody>
      </p:sp>
      <p:sp>
        <p:nvSpPr>
          <p:cNvPr id="11" name="Platshållare för innehåll 3"/>
          <p:cNvSpPr>
            <a:spLocks noGrp="1"/>
          </p:cNvSpPr>
          <p:nvPr>
            <p:ph sz="quarter" idx="16" hasCustomPrompt="1"/>
          </p:nvPr>
        </p:nvSpPr>
        <p:spPr>
          <a:xfrm>
            <a:off x="4572000" y="1775942"/>
            <a:ext cx="3370263" cy="2038385"/>
          </a:xfrm>
        </p:spPr>
        <p:txBody>
          <a:bodyPr/>
          <a:lstStyle/>
          <a:p>
            <a:pPr lvl="0"/>
            <a:r>
              <a:rPr lang="sv-SE" dirty="0" smtClean="0"/>
              <a:t>Klistra in diagram här</a:t>
            </a:r>
            <a:endParaRPr lang="sv-SE" dirty="0"/>
          </a:p>
        </p:txBody>
      </p:sp>
      <p:sp>
        <p:nvSpPr>
          <p:cNvPr id="12" name="Platshållare för innehåll 3"/>
          <p:cNvSpPr>
            <a:spLocks noGrp="1"/>
          </p:cNvSpPr>
          <p:nvPr>
            <p:ph sz="quarter" idx="17" hasCustomPrompt="1"/>
          </p:nvPr>
        </p:nvSpPr>
        <p:spPr>
          <a:xfrm>
            <a:off x="4572000" y="3908989"/>
            <a:ext cx="3370263" cy="2038385"/>
          </a:xfrm>
        </p:spPr>
        <p:txBody>
          <a:bodyPr/>
          <a:lstStyle/>
          <a:p>
            <a:pPr lvl="0"/>
            <a:r>
              <a:rPr lang="sv-SE" dirty="0" smtClean="0"/>
              <a:t>Klistra in diagram här</a:t>
            </a:r>
            <a:endParaRPr lang="sv-SE" dirty="0"/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9500" y="6120000"/>
            <a:ext cx="3600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4824000" y="6120000"/>
            <a:ext cx="3349298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0938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418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1082278" y="2098800"/>
            <a:ext cx="1890000" cy="1890000"/>
          </a:xfrm>
          <a:solidFill>
            <a:srgbClr val="AFB6BD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6" name="Platshållare för bild 14"/>
          <p:cNvSpPr>
            <a:spLocks noGrp="1"/>
          </p:cNvSpPr>
          <p:nvPr>
            <p:ph type="pic" sz="quarter" idx="15"/>
          </p:nvPr>
        </p:nvSpPr>
        <p:spPr>
          <a:xfrm>
            <a:off x="6165769" y="3119395"/>
            <a:ext cx="1890000" cy="1890000"/>
          </a:xfrm>
          <a:solidFill>
            <a:srgbClr val="5AC1D0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bild 14"/>
          <p:cNvSpPr>
            <a:spLocks noGrp="1"/>
          </p:cNvSpPr>
          <p:nvPr>
            <p:ph type="pic" sz="quarter" idx="16"/>
          </p:nvPr>
        </p:nvSpPr>
        <p:spPr>
          <a:xfrm>
            <a:off x="3119639" y="4149574"/>
            <a:ext cx="1890000" cy="864000"/>
          </a:xfrm>
          <a:solidFill>
            <a:schemeClr val="accent2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8" name="Platshållare för bild 14"/>
          <p:cNvSpPr>
            <a:spLocks noGrp="1"/>
          </p:cNvSpPr>
          <p:nvPr>
            <p:ph type="pic" sz="quarter" idx="17"/>
          </p:nvPr>
        </p:nvSpPr>
        <p:spPr>
          <a:xfrm>
            <a:off x="4137023" y="2098800"/>
            <a:ext cx="1890000" cy="864000"/>
          </a:xfrm>
          <a:solidFill>
            <a:schemeClr val="accent5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8"/>
          </p:nvPr>
        </p:nvSpPr>
        <p:spPr>
          <a:xfrm>
            <a:off x="3122651" y="2098800"/>
            <a:ext cx="864000" cy="864000"/>
          </a:xfrm>
          <a:solidFill>
            <a:schemeClr val="accent4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19"/>
          </p:nvPr>
        </p:nvSpPr>
        <p:spPr>
          <a:xfrm>
            <a:off x="6177396" y="2098800"/>
            <a:ext cx="864000" cy="864000"/>
          </a:xfrm>
          <a:solidFill>
            <a:srgbClr val="E9530E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0"/>
          </p:nvPr>
        </p:nvSpPr>
        <p:spPr>
          <a:xfrm>
            <a:off x="7191769" y="2098800"/>
            <a:ext cx="864000" cy="864000"/>
          </a:xfrm>
          <a:solidFill>
            <a:schemeClr val="accent1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1"/>
          </p:nvPr>
        </p:nvSpPr>
        <p:spPr>
          <a:xfrm>
            <a:off x="1088944" y="4149575"/>
            <a:ext cx="1890000" cy="864000"/>
          </a:xfrm>
          <a:solidFill>
            <a:srgbClr val="5AC1D0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2"/>
          </p:nvPr>
        </p:nvSpPr>
        <p:spPr>
          <a:xfrm>
            <a:off x="5163023" y="4149312"/>
            <a:ext cx="864000" cy="864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3"/>
          </p:nvPr>
        </p:nvSpPr>
        <p:spPr>
          <a:xfrm>
            <a:off x="5163023" y="3119396"/>
            <a:ext cx="864000" cy="864000"/>
          </a:xfrm>
          <a:solidFill>
            <a:srgbClr val="ECEAE6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5"/>
          </p:nvPr>
        </p:nvSpPr>
        <p:spPr>
          <a:xfrm>
            <a:off x="3105000" y="3119396"/>
            <a:ext cx="1904639" cy="864000"/>
          </a:xfrm>
          <a:solidFill>
            <a:srgbClr val="AFB6BD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0814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8202560 w 9144000"/>
              <a:gd name="connsiteY1" fmla="*/ 0 h 6858000"/>
              <a:gd name="connsiteX2" fmla="*/ 8202560 w 9144000"/>
              <a:gd name="connsiteY2" fmla="*/ 1270591 h 6858000"/>
              <a:gd name="connsiteX3" fmla="*/ 8796560 w 9144000"/>
              <a:gd name="connsiteY3" fmla="*/ 1270591 h 6858000"/>
              <a:gd name="connsiteX4" fmla="*/ 879656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8202560" y="0"/>
                </a:lnTo>
                <a:lnTo>
                  <a:pt x="8202560" y="1270591"/>
                </a:lnTo>
                <a:lnTo>
                  <a:pt x="8796560" y="1270591"/>
                </a:lnTo>
                <a:lnTo>
                  <a:pt x="879656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977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Ö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6080400" cy="60804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3699" y="1440000"/>
            <a:ext cx="4688039" cy="2387600"/>
          </a:xfrm>
        </p:spPr>
        <p:txBody>
          <a:bodyPr anchor="t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706800" y="3261600"/>
            <a:ext cx="2160000" cy="1655762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6548277" y="6079584"/>
            <a:ext cx="245198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400" kern="0" spc="600" baseline="0" dirty="0" smtClean="0"/>
              <a:t>ÖPPEN</a:t>
            </a:r>
            <a:endParaRPr lang="sv-SE" sz="1400" kern="0" spc="600" baseline="0" dirty="0"/>
          </a:p>
        </p:txBody>
      </p:sp>
    </p:spTree>
    <p:extLst>
      <p:ext uri="{BB962C8B-B14F-4D97-AF65-F5344CB8AC3E}">
        <p14:creationId xmlns:p14="http://schemas.microsoft.com/office/powerpoint/2010/main" val="375750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ycket käns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6080400" cy="60804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3700" y="1440000"/>
            <a:ext cx="4585298" cy="2387600"/>
          </a:xfrm>
        </p:spPr>
        <p:txBody>
          <a:bodyPr anchor="t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706800" y="3261600"/>
            <a:ext cx="2160000" cy="1655762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6538003" y="6079584"/>
            <a:ext cx="245198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400" kern="0" spc="600" baseline="0" dirty="0" smtClean="0"/>
              <a:t>KÄNSLIG</a:t>
            </a:r>
            <a:endParaRPr lang="sv-SE" sz="1400" kern="0" spc="600" baseline="0" dirty="0"/>
          </a:p>
        </p:txBody>
      </p:sp>
    </p:spTree>
    <p:extLst>
      <p:ext uri="{BB962C8B-B14F-4D97-AF65-F5344CB8AC3E}">
        <p14:creationId xmlns:p14="http://schemas.microsoft.com/office/powerpoint/2010/main" val="153215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äns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6080400" cy="60804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3700" y="1440000"/>
            <a:ext cx="4590435" cy="2387600"/>
          </a:xfrm>
        </p:spPr>
        <p:txBody>
          <a:bodyPr anchor="t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706800" y="3261600"/>
            <a:ext cx="2160000" cy="1655762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6272374" y="6079584"/>
            <a:ext cx="2717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400" kern="0" spc="600" baseline="0" dirty="0" smtClean="0"/>
              <a:t>MYCKET KÄNSLIG</a:t>
            </a:r>
            <a:endParaRPr lang="sv-SE" sz="1400" kern="0" spc="600" baseline="0" dirty="0"/>
          </a:p>
        </p:txBody>
      </p:sp>
    </p:spTree>
    <p:extLst>
      <p:ext uri="{BB962C8B-B14F-4D97-AF65-F5344CB8AC3E}">
        <p14:creationId xmlns:p14="http://schemas.microsoft.com/office/powerpoint/2010/main" val="176482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6080400" cy="60804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3700" y="1440000"/>
            <a:ext cx="4585298" cy="2387600"/>
          </a:xfrm>
        </p:spPr>
        <p:txBody>
          <a:bodyPr anchor="t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706800" y="3261600"/>
            <a:ext cx="2160000" cy="1655762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6272374" y="6079584"/>
            <a:ext cx="2717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400" kern="0" spc="600" baseline="0" dirty="0" smtClean="0"/>
              <a:t>OPEN</a:t>
            </a:r>
            <a:endParaRPr lang="sv-SE" sz="1400" kern="0" spc="600" baseline="0" dirty="0"/>
          </a:p>
        </p:txBody>
      </p:sp>
    </p:spTree>
    <p:extLst>
      <p:ext uri="{BB962C8B-B14F-4D97-AF65-F5344CB8AC3E}">
        <p14:creationId xmlns:p14="http://schemas.microsoft.com/office/powerpoint/2010/main" val="38275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6080400" cy="60804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3700" y="1440000"/>
            <a:ext cx="4600709" cy="2387600"/>
          </a:xfrm>
        </p:spPr>
        <p:txBody>
          <a:bodyPr anchor="t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706800" y="3261600"/>
            <a:ext cx="2160000" cy="1655762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6272374" y="6079584"/>
            <a:ext cx="2717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400" kern="0" spc="600" baseline="0" dirty="0" smtClean="0"/>
              <a:t>CONFIDENTIAL</a:t>
            </a:r>
            <a:endParaRPr lang="sv-SE" sz="1400" kern="0" spc="600" baseline="0" dirty="0"/>
          </a:p>
        </p:txBody>
      </p:sp>
    </p:spTree>
    <p:extLst>
      <p:ext uri="{BB962C8B-B14F-4D97-AF65-F5344CB8AC3E}">
        <p14:creationId xmlns:p14="http://schemas.microsoft.com/office/powerpoint/2010/main" val="103942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6080400" cy="60804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3700" y="1440000"/>
            <a:ext cx="4610983" cy="2387600"/>
          </a:xfrm>
        </p:spPr>
        <p:txBody>
          <a:bodyPr anchor="t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706800" y="3261600"/>
            <a:ext cx="2160000" cy="1655762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6272374" y="6079584"/>
            <a:ext cx="27176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400" kern="0" spc="600" baseline="0" dirty="0" smtClean="0"/>
              <a:t>RESTRICTED</a:t>
            </a:r>
            <a:endParaRPr lang="sv-SE" sz="1400" kern="0" spc="600" baseline="0" dirty="0"/>
          </a:p>
        </p:txBody>
      </p:sp>
    </p:spTree>
    <p:extLst>
      <p:ext uri="{BB962C8B-B14F-4D97-AF65-F5344CB8AC3E}">
        <p14:creationId xmlns:p14="http://schemas.microsoft.com/office/powerpoint/2010/main" val="420405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9025" y="1705081"/>
            <a:ext cx="6967538" cy="24711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89024" y="4593514"/>
            <a:ext cx="6967539" cy="149613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85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79999" y="1656000"/>
            <a:ext cx="3267000" cy="45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9563" y="1656000"/>
            <a:ext cx="3267000" cy="45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6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128202"/>
            <a:ext cx="697577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88235" y="1656000"/>
            <a:ext cx="3267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88234" y="2502736"/>
            <a:ext cx="3267000" cy="318131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95244" y="1656000"/>
            <a:ext cx="3267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95244" y="2502736"/>
            <a:ext cx="3267000" cy="318131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95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09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9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93584" y="1656000"/>
            <a:ext cx="6967538" cy="450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9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79999" y="1656000"/>
            <a:ext cx="3267000" cy="450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815769" y="2052000"/>
            <a:ext cx="3240000" cy="324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764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64" y="0"/>
            <a:ext cx="661367" cy="129994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2282" y="132071"/>
            <a:ext cx="6973487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79999" y="1656000"/>
            <a:ext cx="6975770" cy="4500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19669" y="6356351"/>
            <a:ext cx="799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7987-A1C8-4D9B-8222-3293AB909F6D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356351"/>
            <a:ext cx="7029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70664" y="6356351"/>
            <a:ext cx="746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3BA4-83A5-41E7-B41B-D1E904CE3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4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2000"/>
        </a:lnSpc>
        <a:spcBef>
          <a:spcPct val="0"/>
        </a:spcBef>
        <a:spcAft>
          <a:spcPts val="0"/>
        </a:spcAft>
        <a:buNone/>
        <a:defRPr sz="3600" b="1" i="0" kern="1200" spc="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 spc="15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 spc="15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 spc="15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 spc="15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 spc="15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6" pos="2880">
          <p15:clr>
            <a:srgbClr val="F26B43"/>
          </p15:clr>
        </p15:guide>
        <p15:guide id="7" pos="686">
          <p15:clr>
            <a:srgbClr val="F26B43"/>
          </p15:clr>
        </p15:guide>
        <p15:guide id="8" pos="5075">
          <p15:clr>
            <a:srgbClr val="F26B43"/>
          </p15:clr>
        </p15:guide>
        <p15:guide id="10" orient="horz" pos="815">
          <p15:clr>
            <a:srgbClr val="F26B43"/>
          </p15:clr>
        </p15:guide>
        <p15:guide id="11" pos="51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Monetary</a:t>
            </a:r>
            <a:r>
              <a:rPr lang="sv-SE" dirty="0" smtClean="0"/>
              <a:t> policy and </a:t>
            </a:r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	</a:t>
            </a:r>
            <a:r>
              <a:rPr lang="sv-SE" dirty="0" smtClean="0"/>
              <a:t>		</a:t>
            </a:r>
            <a:endParaRPr lang="sv-SE" sz="27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David Vestin</a:t>
            </a:r>
          </a:p>
          <a:p>
            <a:r>
              <a:rPr lang="sv-SE" dirty="0" smtClean="0"/>
              <a:t>2016-11-28</a:t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72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Conclustions</a:t>
            </a:r>
            <a:r>
              <a:rPr lang="sv-SE" dirty="0" smtClean="0"/>
              <a:t> from </a:t>
            </a:r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crisis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”</a:t>
            </a:r>
            <a:r>
              <a:rPr lang="sv-SE" dirty="0" err="1" smtClean="0"/>
              <a:t>Great</a:t>
            </a:r>
            <a:r>
              <a:rPr lang="sv-SE" dirty="0" smtClean="0"/>
              <a:t> moderation” </a:t>
            </a:r>
            <a:r>
              <a:rPr lang="sv-SE" dirty="0" err="1" smtClean="0"/>
              <a:t>did</a:t>
            </a:r>
            <a:r>
              <a:rPr lang="sv-SE" dirty="0" smtClean="0"/>
              <a:t> not </a:t>
            </a:r>
            <a:r>
              <a:rPr lang="sv-SE" dirty="0" err="1" smtClean="0"/>
              <a:t>prevent</a:t>
            </a:r>
            <a:r>
              <a:rPr lang="sv-SE" dirty="0" smtClean="0"/>
              <a:t> </a:t>
            </a:r>
            <a:r>
              <a:rPr lang="sv-SE" dirty="0" err="1" smtClean="0"/>
              <a:t>crisis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 of </a:t>
            </a:r>
            <a:r>
              <a:rPr lang="sv-SE" dirty="0" err="1" smtClean="0"/>
              <a:t>defence</a:t>
            </a:r>
            <a:r>
              <a:rPr lang="sv-SE" dirty="0" smtClean="0"/>
              <a:t>: </a:t>
            </a:r>
            <a:r>
              <a:rPr lang="sv-SE" dirty="0" err="1" smtClean="0"/>
              <a:t>micro+macropru</a:t>
            </a:r>
            <a:r>
              <a:rPr lang="sv-SE" dirty="0" smtClean="0"/>
              <a:t> 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Cross-</a:t>
            </a:r>
            <a:r>
              <a:rPr lang="sv-SE" dirty="0" err="1" smtClean="0"/>
              <a:t>border</a:t>
            </a:r>
            <a:r>
              <a:rPr lang="sv-SE" dirty="0" smtClean="0"/>
              <a:t> resolution, </a:t>
            </a:r>
            <a:r>
              <a:rPr lang="sv-SE" dirty="0" err="1" smtClean="0"/>
              <a:t>banking</a:t>
            </a:r>
            <a:r>
              <a:rPr lang="sv-SE" dirty="0" smtClean="0"/>
              <a:t> union</a:t>
            </a:r>
          </a:p>
          <a:p>
            <a:endParaRPr lang="sv-SE" dirty="0"/>
          </a:p>
          <a:p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also</a:t>
            </a:r>
            <a:r>
              <a:rPr lang="sv-SE" dirty="0" smtClean="0"/>
              <a:t>: </a:t>
            </a:r>
            <a:r>
              <a:rPr lang="sv-SE" dirty="0" err="1" smtClean="0"/>
              <a:t>rethink</a:t>
            </a:r>
            <a:r>
              <a:rPr lang="sv-SE" dirty="0" smtClean="0"/>
              <a:t> </a:t>
            </a:r>
            <a:r>
              <a:rPr lang="sv-SE" dirty="0" err="1" smtClean="0"/>
              <a:t>framework</a:t>
            </a:r>
            <a:r>
              <a:rPr lang="sv-SE" dirty="0" smtClean="0"/>
              <a:t> for </a:t>
            </a:r>
            <a:r>
              <a:rPr lang="sv-SE" dirty="0" err="1" smtClean="0"/>
              <a:t>conduct</a:t>
            </a:r>
            <a:r>
              <a:rPr lang="sv-SE" dirty="0" smtClean="0"/>
              <a:t> of MP?</a:t>
            </a:r>
          </a:p>
          <a:p>
            <a:pPr lvl="1"/>
            <a:r>
              <a:rPr lang="sv-SE" dirty="0" err="1" smtClean="0"/>
              <a:t>Give</a:t>
            </a:r>
            <a:r>
              <a:rPr lang="sv-SE" dirty="0" smtClean="0"/>
              <a:t> new </a:t>
            </a:r>
            <a:r>
              <a:rPr lang="sv-SE" dirty="0" err="1" smtClean="0"/>
              <a:t>mandate</a:t>
            </a:r>
            <a:r>
              <a:rPr lang="sv-SE" dirty="0" smtClean="0"/>
              <a:t> + new </a:t>
            </a:r>
            <a:r>
              <a:rPr lang="sv-SE" dirty="0" err="1" smtClean="0"/>
              <a:t>tools</a:t>
            </a:r>
            <a:r>
              <a:rPr lang="sv-SE" dirty="0" smtClean="0"/>
              <a:t> (</a:t>
            </a:r>
            <a:r>
              <a:rPr lang="sv-SE" dirty="0" err="1" smtClean="0"/>
              <a:t>uncontroversial</a:t>
            </a:r>
            <a:r>
              <a:rPr lang="sv-SE" dirty="0" smtClean="0"/>
              <a:t>)</a:t>
            </a:r>
          </a:p>
          <a:p>
            <a:pPr lvl="1"/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interest</a:t>
            </a:r>
            <a:r>
              <a:rPr lang="sv-SE" dirty="0" smtClean="0"/>
              <a:t> rates to </a:t>
            </a:r>
            <a:r>
              <a:rPr lang="sv-SE" dirty="0" err="1" smtClean="0"/>
              <a:t>contain</a:t>
            </a:r>
            <a:r>
              <a:rPr lang="sv-SE" dirty="0" smtClean="0"/>
              <a:t> FS-risk (</a:t>
            </a:r>
            <a:r>
              <a:rPr lang="sv-SE" dirty="0" err="1" smtClean="0"/>
              <a:t>controversial</a:t>
            </a:r>
            <a:r>
              <a:rPr lang="sv-SE" dirty="0" smtClean="0"/>
              <a:t>)</a:t>
            </a:r>
          </a:p>
          <a:p>
            <a:pPr lvl="1"/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56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Monetary</a:t>
            </a:r>
            <a:r>
              <a:rPr lang="sv-SE" dirty="0" smtClean="0"/>
              <a:t> policy </a:t>
            </a:r>
            <a:r>
              <a:rPr lang="sv-SE" dirty="0" err="1" smtClean="0"/>
              <a:t>effects</a:t>
            </a:r>
            <a:r>
              <a:rPr lang="sv-SE" dirty="0" smtClean="0"/>
              <a:t> on </a:t>
            </a:r>
            <a:r>
              <a:rPr lang="sv-SE" dirty="0" err="1" smtClean="0"/>
              <a:t>imbalances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interest</a:t>
            </a:r>
            <a:r>
              <a:rPr lang="sv-SE" dirty="0" smtClean="0"/>
              <a:t> rates </a:t>
            </a:r>
            <a:r>
              <a:rPr lang="sv-SE" dirty="0" err="1" smtClean="0"/>
              <a:t>might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stimulate</a:t>
            </a:r>
            <a:r>
              <a:rPr lang="sv-SE" dirty="0" smtClean="0"/>
              <a:t> (</a:t>
            </a:r>
            <a:r>
              <a:rPr lang="sv-SE" dirty="0" err="1" smtClean="0"/>
              <a:t>unsustainable</a:t>
            </a:r>
            <a:r>
              <a:rPr lang="sv-SE" dirty="0" smtClean="0"/>
              <a:t>?) </a:t>
            </a:r>
            <a:r>
              <a:rPr lang="sv-SE" dirty="0" err="1" smtClean="0"/>
              <a:t>debt</a:t>
            </a:r>
            <a:r>
              <a:rPr lang="sv-SE" dirty="0" smtClean="0"/>
              <a:t> </a:t>
            </a:r>
            <a:r>
              <a:rPr lang="sv-SE" dirty="0" err="1" smtClean="0"/>
              <a:t>growth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Induce</a:t>
            </a:r>
            <a:r>
              <a:rPr lang="sv-SE" dirty="0" smtClean="0"/>
              <a:t> ”</a:t>
            </a:r>
            <a:r>
              <a:rPr lang="sv-SE" dirty="0" err="1" smtClean="0"/>
              <a:t>search</a:t>
            </a:r>
            <a:r>
              <a:rPr lang="sv-SE" dirty="0" smtClean="0"/>
              <a:t>-for-</a:t>
            </a:r>
            <a:r>
              <a:rPr lang="sv-SE" dirty="0" err="1" smtClean="0"/>
              <a:t>yield</a:t>
            </a:r>
            <a:r>
              <a:rPr lang="sv-SE" dirty="0" smtClean="0"/>
              <a:t>” </a:t>
            </a:r>
            <a:r>
              <a:rPr lang="sv-SE" dirty="0" err="1" smtClean="0"/>
              <a:t>behavior</a:t>
            </a:r>
            <a:r>
              <a:rPr lang="sv-SE" dirty="0" smtClean="0"/>
              <a:t> 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Possible</a:t>
            </a:r>
            <a:r>
              <a:rPr lang="sv-SE" dirty="0" smtClean="0"/>
              <a:t> </a:t>
            </a:r>
            <a:r>
              <a:rPr lang="sv-SE" dirty="0" err="1" smtClean="0"/>
              <a:t>first</a:t>
            </a:r>
            <a:r>
              <a:rPr lang="sv-SE" dirty="0" smtClean="0"/>
              <a:t>-best: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tools</a:t>
            </a:r>
            <a:r>
              <a:rPr lang="sv-SE" dirty="0" smtClean="0"/>
              <a:t> </a:t>
            </a:r>
            <a:r>
              <a:rPr lang="sv-SE" dirty="0" err="1" smtClean="0"/>
              <a:t>added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deal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unwarranted</a:t>
            </a:r>
            <a:r>
              <a:rPr lang="sv-SE" dirty="0" smtClean="0"/>
              <a:t> </a:t>
            </a:r>
            <a:r>
              <a:rPr lang="sv-SE" dirty="0" err="1" smtClean="0"/>
              <a:t>side-effects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monetary</a:t>
            </a:r>
            <a:r>
              <a:rPr lang="sv-SE" dirty="0" smtClean="0"/>
              <a:t> policy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8670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Rethinking</a:t>
            </a:r>
            <a:r>
              <a:rPr lang="sv-SE" dirty="0" smtClean="0"/>
              <a:t> the </a:t>
            </a:r>
            <a:r>
              <a:rPr lang="sv-SE" dirty="0" err="1" smtClean="0"/>
              <a:t>monetary</a:t>
            </a:r>
            <a:r>
              <a:rPr lang="sv-SE" dirty="0" smtClean="0"/>
              <a:t> policy </a:t>
            </a:r>
            <a:r>
              <a:rPr lang="sv-SE" dirty="0" err="1" smtClean="0"/>
              <a:t>framework</a:t>
            </a:r>
            <a:r>
              <a:rPr lang="sv-SE" dirty="0" smtClean="0"/>
              <a:t> - Smets (2013)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Modified</a:t>
            </a:r>
            <a:r>
              <a:rPr lang="sv-SE" dirty="0" smtClean="0"/>
              <a:t> Jackson </a:t>
            </a:r>
            <a:r>
              <a:rPr lang="sv-SE" dirty="0" err="1" smtClean="0"/>
              <a:t>Hole</a:t>
            </a:r>
            <a:r>
              <a:rPr lang="sv-SE" dirty="0" smtClean="0"/>
              <a:t> consensus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Leaning</a:t>
            </a:r>
            <a:r>
              <a:rPr lang="sv-SE" dirty="0" smtClean="0"/>
              <a:t> </a:t>
            </a:r>
            <a:r>
              <a:rPr lang="sv-SE" dirty="0" err="1" smtClean="0"/>
              <a:t>agains</a:t>
            </a:r>
            <a:r>
              <a:rPr lang="sv-SE" dirty="0" smtClean="0"/>
              <a:t> the </a:t>
            </a:r>
            <a:r>
              <a:rPr lang="sv-SE" dirty="0" err="1" smtClean="0"/>
              <a:t>wind</a:t>
            </a:r>
            <a:r>
              <a:rPr lang="sv-SE" dirty="0" smtClean="0"/>
              <a:t> </a:t>
            </a:r>
            <a:r>
              <a:rPr lang="sv-SE" dirty="0" err="1" smtClean="0"/>
              <a:t>vindicated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r>
              <a:rPr lang="sv-SE" dirty="0" smtClean="0"/>
              <a:t> is </a:t>
            </a:r>
            <a:r>
              <a:rPr lang="sv-SE" dirty="0" err="1" smtClean="0"/>
              <a:t>price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7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Smets (2013)</a:t>
            </a:r>
            <a:endParaRPr lang="sv-S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7" y="1600200"/>
            <a:ext cx="80306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2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Smets </a:t>
            </a:r>
            <a:r>
              <a:rPr lang="sv-SE" dirty="0" err="1" smtClean="0"/>
              <a:t>three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effective</a:t>
            </a:r>
            <a:r>
              <a:rPr lang="sv-SE" dirty="0" smtClean="0"/>
              <a:t> is </a:t>
            </a:r>
            <a:r>
              <a:rPr lang="sv-SE" dirty="0" err="1" smtClean="0"/>
              <a:t>macropru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ensure</a:t>
            </a:r>
            <a:r>
              <a:rPr lang="sv-SE" dirty="0" smtClean="0"/>
              <a:t> </a:t>
            </a:r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r>
              <a:rPr lang="sv-SE" dirty="0" smtClean="0"/>
              <a:t>?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sv-S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significant</a:t>
            </a:r>
            <a:r>
              <a:rPr lang="sv-SE" dirty="0" smtClean="0"/>
              <a:t> is the </a:t>
            </a:r>
            <a:r>
              <a:rPr lang="sv-SE" dirty="0" err="1" smtClean="0"/>
              <a:t>effects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monetary</a:t>
            </a:r>
            <a:r>
              <a:rPr lang="sv-SE" dirty="0" smtClean="0"/>
              <a:t> policy on </a:t>
            </a:r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r>
              <a:rPr lang="sv-SE" dirty="0" smtClean="0"/>
              <a:t>?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sv-SE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sv-SE" dirty="0" err="1" smtClean="0"/>
              <a:t>What</a:t>
            </a:r>
            <a:r>
              <a:rPr lang="sv-SE" dirty="0" smtClean="0"/>
              <a:t> is the risk </a:t>
            </a:r>
            <a:r>
              <a:rPr lang="sv-SE" dirty="0" err="1" smtClean="0"/>
              <a:t>of</a:t>
            </a:r>
            <a:r>
              <a:rPr lang="sv-SE" dirty="0" smtClean="0"/>
              <a:t> ”</a:t>
            </a:r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dominance</a:t>
            </a:r>
            <a:r>
              <a:rPr lang="sv-SE" dirty="0" smtClean="0"/>
              <a:t>”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79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US" dirty="0" smtClean="0"/>
              <a:t>Schematic outline: concern for imbalances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dirty="0" smtClean="0">
                <a:latin typeface="Gisha"/>
              </a:rPr>
              <a:t>Source: The Riksbank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44500" y="6464300"/>
            <a:ext cx="5080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/>
            <a:endParaRPr lang="sv-SE" sz="1200" dirty="0" smtClean="0">
              <a:latin typeface="Gisha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06" y="1928686"/>
            <a:ext cx="69320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k pil 5"/>
          <p:cNvCxnSpPr/>
          <p:nvPr/>
        </p:nvCxnSpPr>
        <p:spPr bwMode="auto">
          <a:xfrm>
            <a:off x="5292080" y="4596495"/>
            <a:ext cx="216024" cy="3446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ruta 6"/>
          <p:cNvSpPr txBox="1"/>
          <p:nvPr/>
        </p:nvSpPr>
        <p:spPr>
          <a:xfrm>
            <a:off x="-36512" y="4120262"/>
            <a:ext cx="1296144" cy="338554"/>
          </a:xfrm>
          <a:prstGeom prst="rect">
            <a:avLst/>
          </a:prstGeom>
          <a:noFill/>
          <a:ln w="127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err="1" smtClean="0">
                <a:latin typeface="+mn-lt"/>
              </a:rPr>
              <a:t>Macro-pru</a:t>
            </a:r>
            <a:endParaRPr lang="sv-SE" sz="1600" dirty="0" smtClean="0">
              <a:latin typeface="+mn-lt"/>
            </a:endParaRPr>
          </a:p>
        </p:txBody>
      </p:sp>
      <p:cxnSp>
        <p:nvCxnSpPr>
          <p:cNvPr id="8" name="Rak pil 7"/>
          <p:cNvCxnSpPr/>
          <p:nvPr/>
        </p:nvCxnSpPr>
        <p:spPr bwMode="auto">
          <a:xfrm flipV="1">
            <a:off x="179512" y="2564904"/>
            <a:ext cx="3024336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ak pil 8"/>
          <p:cNvCxnSpPr/>
          <p:nvPr/>
        </p:nvCxnSpPr>
        <p:spPr bwMode="auto">
          <a:xfrm>
            <a:off x="1043608" y="4596495"/>
            <a:ext cx="648072" cy="319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ktangel med rundade hörn 9"/>
          <p:cNvSpPr/>
          <p:nvPr/>
        </p:nvSpPr>
        <p:spPr bwMode="auto">
          <a:xfrm>
            <a:off x="467544" y="5661248"/>
            <a:ext cx="1512168" cy="504056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30146" y="5733256"/>
            <a:ext cx="13055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n-lt"/>
              </a:rPr>
              <a:t>Risk-</a:t>
            </a:r>
            <a:r>
              <a:rPr lang="sv-SE" dirty="0" err="1" smtClean="0">
                <a:latin typeface="+mn-lt"/>
              </a:rPr>
              <a:t>taking</a:t>
            </a:r>
            <a:endParaRPr lang="sv-S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6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US" dirty="0" smtClean="0"/>
              <a:t>1. Modified Jackson-hole consensus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dirty="0" smtClean="0">
                <a:latin typeface="Gisha"/>
              </a:rPr>
              <a:t>Source: The Riksbank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44500" y="6464300"/>
            <a:ext cx="5080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/>
            <a:endParaRPr lang="sv-SE" sz="1200" dirty="0" smtClean="0">
              <a:latin typeface="Gisha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06" y="1928686"/>
            <a:ext cx="69320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k pil 5"/>
          <p:cNvCxnSpPr/>
          <p:nvPr/>
        </p:nvCxnSpPr>
        <p:spPr bwMode="auto">
          <a:xfrm>
            <a:off x="5292080" y="4596495"/>
            <a:ext cx="216024" cy="3446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ruta 6"/>
          <p:cNvSpPr txBox="1"/>
          <p:nvPr/>
        </p:nvSpPr>
        <p:spPr>
          <a:xfrm>
            <a:off x="-36512" y="4120262"/>
            <a:ext cx="1296144" cy="338554"/>
          </a:xfrm>
          <a:prstGeom prst="rect">
            <a:avLst/>
          </a:prstGeom>
          <a:noFill/>
          <a:ln w="127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err="1" smtClean="0">
                <a:latin typeface="+mn-lt"/>
              </a:rPr>
              <a:t>Macro-pru</a:t>
            </a:r>
            <a:endParaRPr lang="sv-SE" sz="1600" dirty="0" smtClean="0">
              <a:latin typeface="+mn-lt"/>
            </a:endParaRPr>
          </a:p>
        </p:txBody>
      </p:sp>
      <p:cxnSp>
        <p:nvCxnSpPr>
          <p:cNvPr id="8" name="Rak pil 7"/>
          <p:cNvCxnSpPr/>
          <p:nvPr/>
        </p:nvCxnSpPr>
        <p:spPr bwMode="auto">
          <a:xfrm flipV="1">
            <a:off x="179512" y="2564904"/>
            <a:ext cx="3024336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ak pil 8"/>
          <p:cNvCxnSpPr/>
          <p:nvPr/>
        </p:nvCxnSpPr>
        <p:spPr bwMode="auto">
          <a:xfrm>
            <a:off x="1043608" y="4596495"/>
            <a:ext cx="648072" cy="3195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ktangel med rundade hörn 9"/>
          <p:cNvSpPr/>
          <p:nvPr/>
        </p:nvSpPr>
        <p:spPr bwMode="auto">
          <a:xfrm>
            <a:off x="467544" y="5661248"/>
            <a:ext cx="1512168" cy="504056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30146" y="5733256"/>
            <a:ext cx="13055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n-lt"/>
              </a:rPr>
              <a:t>Risk-</a:t>
            </a:r>
            <a:r>
              <a:rPr lang="sv-SE" dirty="0" err="1" smtClean="0">
                <a:latin typeface="+mn-lt"/>
              </a:rPr>
              <a:t>taking</a:t>
            </a:r>
            <a:endParaRPr lang="sv-SE" dirty="0" smtClean="0">
              <a:latin typeface="+mn-lt"/>
            </a:endParaRPr>
          </a:p>
        </p:txBody>
      </p:sp>
      <p:cxnSp>
        <p:nvCxnSpPr>
          <p:cNvPr id="14" name="Rak pil 13"/>
          <p:cNvCxnSpPr/>
          <p:nvPr/>
        </p:nvCxnSpPr>
        <p:spPr bwMode="auto">
          <a:xfrm flipV="1">
            <a:off x="2524606" y="2708921"/>
            <a:ext cx="823258" cy="10918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877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4500" y="260648"/>
            <a:ext cx="7668119" cy="1143000"/>
          </a:xfrm>
        </p:spPr>
        <p:txBody>
          <a:bodyPr/>
          <a:lstStyle/>
          <a:p>
            <a:r>
              <a:rPr lang="en-US" dirty="0" smtClean="0"/>
              <a:t>2. Leaning against the wind vindicated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dirty="0" smtClean="0">
                <a:latin typeface="Gisha"/>
              </a:rPr>
              <a:t>Source: The Riksbank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44500" y="6464300"/>
            <a:ext cx="5080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/>
            <a:endParaRPr lang="sv-SE" sz="1200" dirty="0" smtClean="0">
              <a:latin typeface="Gisha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06" y="1928686"/>
            <a:ext cx="69320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k pil 5"/>
          <p:cNvCxnSpPr/>
          <p:nvPr/>
        </p:nvCxnSpPr>
        <p:spPr bwMode="auto">
          <a:xfrm>
            <a:off x="5292080" y="4596495"/>
            <a:ext cx="216024" cy="3446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ruta 6"/>
          <p:cNvSpPr txBox="1"/>
          <p:nvPr/>
        </p:nvSpPr>
        <p:spPr>
          <a:xfrm>
            <a:off x="-36512" y="4120262"/>
            <a:ext cx="1296144" cy="338554"/>
          </a:xfrm>
          <a:prstGeom prst="rect">
            <a:avLst/>
          </a:prstGeom>
          <a:noFill/>
          <a:ln w="127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err="1" smtClean="0">
                <a:latin typeface="+mn-lt"/>
              </a:rPr>
              <a:t>Macro-pru</a:t>
            </a:r>
            <a:endParaRPr lang="sv-SE" sz="1600" dirty="0" smtClean="0">
              <a:latin typeface="+mn-lt"/>
            </a:endParaRPr>
          </a:p>
        </p:txBody>
      </p:sp>
      <p:cxnSp>
        <p:nvCxnSpPr>
          <p:cNvPr id="8" name="Rak pil 7"/>
          <p:cNvCxnSpPr/>
          <p:nvPr/>
        </p:nvCxnSpPr>
        <p:spPr bwMode="auto">
          <a:xfrm flipV="1">
            <a:off x="179512" y="2564904"/>
            <a:ext cx="3024336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ak pil 8"/>
          <p:cNvCxnSpPr/>
          <p:nvPr/>
        </p:nvCxnSpPr>
        <p:spPr bwMode="auto">
          <a:xfrm>
            <a:off x="1043608" y="4596495"/>
            <a:ext cx="648072" cy="319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ktangel med rundade hörn 9"/>
          <p:cNvSpPr/>
          <p:nvPr/>
        </p:nvSpPr>
        <p:spPr bwMode="auto">
          <a:xfrm>
            <a:off x="467544" y="5661248"/>
            <a:ext cx="1512168" cy="504056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30146" y="5733256"/>
            <a:ext cx="13055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n-lt"/>
              </a:rPr>
              <a:t>Risk-</a:t>
            </a:r>
            <a:r>
              <a:rPr lang="sv-SE" dirty="0" err="1" smtClean="0">
                <a:latin typeface="+mn-lt"/>
              </a:rPr>
              <a:t>taking</a:t>
            </a:r>
            <a:endParaRPr lang="sv-SE" dirty="0" smtClean="0">
              <a:latin typeface="+mn-lt"/>
            </a:endParaRPr>
          </a:p>
        </p:txBody>
      </p:sp>
      <p:cxnSp>
        <p:nvCxnSpPr>
          <p:cNvPr id="14" name="Rak pil 13"/>
          <p:cNvCxnSpPr/>
          <p:nvPr/>
        </p:nvCxnSpPr>
        <p:spPr bwMode="auto">
          <a:xfrm>
            <a:off x="2483768" y="4120262"/>
            <a:ext cx="87593" cy="6359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ak pil 16"/>
          <p:cNvCxnSpPr/>
          <p:nvPr/>
        </p:nvCxnSpPr>
        <p:spPr bwMode="auto">
          <a:xfrm>
            <a:off x="1547664" y="4120262"/>
            <a:ext cx="0" cy="13969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ak pil 18"/>
          <p:cNvCxnSpPr/>
          <p:nvPr/>
        </p:nvCxnSpPr>
        <p:spPr bwMode="auto">
          <a:xfrm>
            <a:off x="611560" y="4596495"/>
            <a:ext cx="432048" cy="920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1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7730" y="132071"/>
            <a:ext cx="7708039" cy="1325563"/>
          </a:xfrm>
        </p:spPr>
        <p:txBody>
          <a:bodyPr/>
          <a:lstStyle/>
          <a:p>
            <a:r>
              <a:rPr lang="sv-SE" dirty="0" smtClean="0"/>
              <a:t>3. </a:t>
            </a:r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r>
              <a:rPr lang="sv-SE" dirty="0" smtClean="0"/>
              <a:t> is </a:t>
            </a:r>
            <a:r>
              <a:rPr lang="sv-SE" dirty="0" err="1" smtClean="0"/>
              <a:t>price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2" y="1600200"/>
            <a:ext cx="8432675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Brunnemeier</a:t>
            </a:r>
            <a:r>
              <a:rPr lang="en-US" dirty="0" smtClean="0"/>
              <a:t> and </a:t>
            </a:r>
            <a:r>
              <a:rPr lang="en-US" dirty="0" err="1" smtClean="0"/>
              <a:t>Sannikov</a:t>
            </a:r>
            <a:r>
              <a:rPr lang="en-US" dirty="0" smtClean="0"/>
              <a:t>: I(</a:t>
            </a:r>
            <a:r>
              <a:rPr lang="en-US" dirty="0" err="1" smtClean="0"/>
              <a:t>ntermediation</a:t>
            </a:r>
            <a:r>
              <a:rPr lang="en-US" dirty="0" smtClean="0"/>
              <a:t>)-theory of money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bad scenario, </a:t>
            </a:r>
            <a:r>
              <a:rPr lang="en-US" dirty="0" err="1" smtClean="0"/>
              <a:t>dinancial</a:t>
            </a:r>
            <a:r>
              <a:rPr lang="en-US" dirty="0" smtClean="0"/>
              <a:t> intermediation can be impeded</a:t>
            </a:r>
          </a:p>
          <a:p>
            <a:pPr lvl="1"/>
            <a:endParaRPr lang="en-US" dirty="0"/>
          </a:p>
          <a:p>
            <a:r>
              <a:rPr lang="en-US" dirty="0" smtClean="0"/>
              <a:t>Monetary policy works through banks</a:t>
            </a:r>
          </a:p>
          <a:p>
            <a:pPr lvl="1"/>
            <a:r>
              <a:rPr lang="en-US" dirty="0" smtClean="0"/>
              <a:t>Lower interest rates raises bond prices, recapitalizes banks</a:t>
            </a:r>
          </a:p>
          <a:p>
            <a:pPr lvl="1"/>
            <a:endParaRPr lang="en-US" dirty="0"/>
          </a:p>
          <a:p>
            <a:r>
              <a:rPr lang="en-US" dirty="0" smtClean="0"/>
              <a:t>In this setting, monetary policy </a:t>
            </a:r>
            <a:r>
              <a:rPr lang="en-US" i="1" dirty="0" smtClean="0"/>
              <a:t>works</a:t>
            </a:r>
            <a:r>
              <a:rPr lang="en-US" dirty="0" smtClean="0"/>
              <a:t> by stabilizing 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Two</a:t>
            </a:r>
            <a:r>
              <a:rPr lang="sv-SE" dirty="0" smtClean="0"/>
              <a:t> alternatives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sv-SE" dirty="0" err="1" smtClean="0"/>
                  <a:t>Assume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additional</a:t>
                </a:r>
                <a:r>
                  <a:rPr lang="sv-SE" dirty="0" smtClean="0"/>
                  <a:t> argument for </a:t>
                </a:r>
                <a:r>
                  <a:rPr lang="sv-SE" dirty="0" err="1" smtClean="0"/>
                  <a:t>cb</a:t>
                </a:r>
                <a:r>
                  <a:rPr lang="sv-SE" dirty="0" smtClean="0"/>
                  <a:t/>
                </a:r>
                <a:br>
                  <a:rPr lang="sv-SE" dirty="0" smtClean="0"/>
                </a:br>
                <a:r>
                  <a:rPr lang="sv-SE" dirty="0" smtClean="0"/>
                  <a:t/>
                </a:r>
                <a:br>
                  <a:rPr lang="sv-SE" dirty="0" smtClean="0"/>
                </a:br>
                <a:r>
                  <a:rPr lang="sv-SE" dirty="0" smtClean="0"/>
                  <a:t/>
                </a:r>
                <a:br>
                  <a:rPr lang="sv-SE" dirty="0" smtClean="0"/>
                </a:br>
                <a:r>
                  <a:rPr lang="sv-SE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b="1" i="1">
                            <a:latin typeface="Cambria Math"/>
                          </a:rPr>
                          <m:t>𝑳</m:t>
                        </m:r>
                        <m:r>
                          <a:rPr lang="sv-SE" b="1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sv-SE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v-SE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sv-SE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sv-SE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sv-SE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sv-SE" b="1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v-SE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sv-SE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v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sv-SE" b="1" i="1"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sv-S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v-SE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v-SE" b="1" i="1">
                                <a:latin typeface="Cambria Math"/>
                              </a:rPr>
                              <m:t>𝒖</m:t>
                            </m:r>
                            <m:r>
                              <a:rPr lang="sv-SE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sv-SE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sv-SE" b="1" i="1">
                                    <a:latin typeface="Cambria Math"/>
                                    <a:ea typeface="Cambria Math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sv-SE" b="1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v-SE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v-SE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sv-SE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1" i="1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sv-SE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sv-SE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v-SE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sv-SE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sv-SE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sv-SE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sv-SE" b="1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v-SE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v-SE" dirty="0"/>
                  <a:t> </a:t>
                </a:r>
              </a:p>
              <a:p>
                <a:pPr marL="457200" indent="-457200">
                  <a:buAutoNum type="arabicPeriod"/>
                </a:pPr>
                <a:endParaRPr lang="sv-SE" dirty="0" smtClean="0"/>
              </a:p>
              <a:p>
                <a:pPr marL="457200" indent="-457200">
                  <a:buAutoNum type="arabicPeriod"/>
                </a:pPr>
                <a:r>
                  <a:rPr lang="sv-SE" dirty="0" err="1" smtClean="0"/>
                  <a:t>Instead</a:t>
                </a:r>
                <a:r>
                  <a:rPr lang="sv-SE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sv-SE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sv-SE" dirty="0" smtClean="0"/>
                  <a:t>=0 </a:t>
                </a:r>
                <a:r>
                  <a:rPr lang="sv-SE" dirty="0" err="1" smtClean="0"/>
                  <a:t>but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factor</a:t>
                </a:r>
                <a:r>
                  <a:rPr lang="sv-SE" dirty="0" smtClean="0"/>
                  <a:t> </a:t>
                </a:r>
                <a:r>
                  <a:rPr lang="sv-SE" dirty="0"/>
                  <a:t>in </a:t>
                </a:r>
                <a:r>
                  <a:rPr lang="sv-SE" dirty="0" err="1" smtClean="0"/>
                  <a:t>macroconsequences</a:t>
                </a:r>
                <a:r>
                  <a:rPr lang="sv-SE" dirty="0" smtClean="0"/>
                  <a:t> </a:t>
                </a:r>
                <a:r>
                  <a:rPr lang="sv-SE" dirty="0"/>
                  <a:t>of </a:t>
                </a:r>
                <a:r>
                  <a:rPr lang="sv-SE" dirty="0" err="1"/>
                  <a:t>crisis</a:t>
                </a:r>
                <a:r>
                  <a:rPr lang="sv-SE" dirty="0" smtClean="0"/>
                  <a:t/>
                </a:r>
                <a:br>
                  <a:rPr lang="sv-SE" dirty="0" smtClean="0"/>
                </a:br>
                <a:endParaRPr lang="sv-SE" dirty="0" smtClean="0"/>
              </a:p>
              <a:p>
                <a:pPr marL="0" indent="0">
                  <a:buNone/>
                </a:pPr>
                <a:endParaRPr lang="sv-SE" dirty="0" smtClean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10" t="-1355" r="-52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92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Introduction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r>
              <a:rPr lang="sv-SE" dirty="0" smtClean="0"/>
              <a:t> (FS) </a:t>
            </a:r>
            <a:r>
              <a:rPr lang="sv-SE" dirty="0" err="1" smtClean="0"/>
              <a:t>always</a:t>
            </a:r>
            <a:r>
              <a:rPr lang="sv-SE" dirty="0" smtClean="0"/>
              <a:t> </a:t>
            </a:r>
            <a:r>
              <a:rPr lang="sv-SE" dirty="0" err="1" smtClean="0"/>
              <a:t>been</a:t>
            </a:r>
            <a:r>
              <a:rPr lang="sv-SE" dirty="0" smtClean="0"/>
              <a:t> part of </a:t>
            </a:r>
            <a:r>
              <a:rPr lang="sv-SE" dirty="0" err="1" smtClean="0"/>
              <a:t>core</a:t>
            </a:r>
            <a:r>
              <a:rPr lang="sv-SE" dirty="0" smtClean="0"/>
              <a:t> business for central banks</a:t>
            </a:r>
          </a:p>
          <a:p>
            <a:endParaRPr lang="sv-SE" dirty="0"/>
          </a:p>
          <a:p>
            <a:r>
              <a:rPr lang="sv-SE" dirty="0" err="1" smtClean="0"/>
              <a:t>Degree</a:t>
            </a:r>
            <a:r>
              <a:rPr lang="sv-SE" dirty="0" smtClean="0"/>
              <a:t> of </a:t>
            </a:r>
            <a:r>
              <a:rPr lang="sv-SE" dirty="0" err="1" smtClean="0"/>
              <a:t>responisibility</a:t>
            </a:r>
            <a:r>
              <a:rPr lang="sv-SE" dirty="0" smtClean="0"/>
              <a:t> </a:t>
            </a:r>
            <a:r>
              <a:rPr lang="sv-SE" dirty="0" err="1" smtClean="0"/>
              <a:t>differs</a:t>
            </a:r>
            <a:r>
              <a:rPr lang="sv-SE" dirty="0" smtClean="0"/>
              <a:t> </a:t>
            </a:r>
            <a:r>
              <a:rPr lang="sv-SE" dirty="0" err="1" smtClean="0"/>
              <a:t>across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Micro and </a:t>
            </a:r>
            <a:r>
              <a:rPr lang="sv-SE" dirty="0" err="1" smtClean="0"/>
              <a:t>macroprudential</a:t>
            </a:r>
            <a:r>
              <a:rPr lang="sv-SE" dirty="0" smtClean="0"/>
              <a:t> </a:t>
            </a:r>
            <a:r>
              <a:rPr lang="sv-SE" dirty="0" err="1" smtClean="0"/>
              <a:t>regulation</a:t>
            </a:r>
            <a:r>
              <a:rPr lang="sv-SE" dirty="0" smtClean="0"/>
              <a:t> </a:t>
            </a:r>
            <a:r>
              <a:rPr lang="sv-SE" dirty="0" err="1" smtClean="0"/>
              <a:t>promotes</a:t>
            </a:r>
            <a:r>
              <a:rPr lang="sv-SE" dirty="0" smtClean="0"/>
              <a:t> FS</a:t>
            </a:r>
          </a:p>
          <a:p>
            <a:endParaRPr lang="sv-SE" dirty="0"/>
          </a:p>
          <a:p>
            <a:r>
              <a:rPr lang="sv-SE" dirty="0" err="1" smtClean="0"/>
              <a:t>Question</a:t>
            </a:r>
            <a:r>
              <a:rPr lang="sv-SE" dirty="0" smtClean="0"/>
              <a:t>: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monetary</a:t>
            </a:r>
            <a:r>
              <a:rPr lang="sv-SE" dirty="0" smtClean="0"/>
              <a:t> policy for FS risks?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32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sv-SE" dirty="0" smtClean="0"/>
              <a:t>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Empirical</a:t>
            </a:r>
            <a:r>
              <a:rPr lang="sv-SE" dirty="0" smtClean="0"/>
              <a:t> </a:t>
            </a:r>
            <a:r>
              <a:rPr lang="sv-SE" dirty="0" err="1" smtClean="0"/>
              <a:t>cost</a:t>
            </a:r>
            <a:r>
              <a:rPr lang="sv-SE" dirty="0" smtClean="0"/>
              <a:t>-benefit </a:t>
            </a:r>
            <a:r>
              <a:rPr lang="sv-SE" dirty="0" err="1" smtClean="0"/>
              <a:t>analysis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Svensson (2015)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40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6976" y="132071"/>
            <a:ext cx="7308794" cy="1325563"/>
          </a:xfrm>
        </p:spPr>
        <p:txBody>
          <a:bodyPr/>
          <a:lstStyle/>
          <a:p>
            <a:r>
              <a:rPr lang="sv-SE" dirty="0" smtClean="0"/>
              <a:t>Policy problem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6975" y="1656000"/>
            <a:ext cx="7894749" cy="4500000"/>
          </a:xfrm>
        </p:spPr>
        <p:txBody>
          <a:bodyPr>
            <a:normAutofit/>
          </a:bodyPr>
          <a:lstStyle/>
          <a:p>
            <a:r>
              <a:rPr lang="en-US" dirty="0" smtClean="0"/>
              <a:t>How to quantitatively weigh risks against ”normal” monetary policy considerations</a:t>
            </a:r>
          </a:p>
          <a:p>
            <a:endParaRPr lang="en-US" dirty="0" smtClean="0"/>
          </a:p>
          <a:p>
            <a:r>
              <a:rPr lang="en-US" dirty="0" smtClean="0"/>
              <a:t>Costs: tighter MP reduces inflation and raises unemployment</a:t>
            </a:r>
          </a:p>
          <a:p>
            <a:endParaRPr lang="en-US" dirty="0" smtClean="0"/>
          </a:p>
          <a:p>
            <a:r>
              <a:rPr lang="en-US" dirty="0" smtClean="0"/>
              <a:t>Benefits: but also leads to lower risk of crisis</a:t>
            </a:r>
          </a:p>
          <a:p>
            <a:pPr lvl="1"/>
            <a:r>
              <a:rPr lang="en-US" dirty="0" smtClean="0"/>
              <a:t>Svensson assumes that crisis means 5% addition to unemployment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066" y="132071"/>
            <a:ext cx="7424704" cy="1325563"/>
          </a:xfrm>
        </p:spPr>
        <p:txBody>
          <a:bodyPr>
            <a:normAutofit/>
          </a:bodyPr>
          <a:lstStyle/>
          <a:p>
            <a:r>
              <a:rPr lang="sv-SE" dirty="0" err="1" smtClean="0"/>
              <a:t>Benefits</a:t>
            </a:r>
            <a:r>
              <a:rPr lang="sv-SE" dirty="0" smtClean="0"/>
              <a:t>: </a:t>
            </a:r>
            <a:r>
              <a:rPr lang="sv-SE" dirty="0" err="1" smtClean="0"/>
              <a:t>Tighter</a:t>
            </a:r>
            <a:r>
              <a:rPr lang="sv-SE" dirty="0" smtClean="0"/>
              <a:t> MP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reduce</a:t>
            </a:r>
            <a:r>
              <a:rPr lang="sv-SE" dirty="0" smtClean="0"/>
              <a:t> risks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251520" y="2492896"/>
            <a:ext cx="1656184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+mn-lt"/>
              </a:rPr>
              <a:t>Monetary</a:t>
            </a:r>
            <a:endParaRPr lang="sv-SE" sz="2400" dirty="0">
              <a:latin typeface="+mn-lt"/>
            </a:endParaRPr>
          </a:p>
          <a:p>
            <a:r>
              <a:rPr lang="sv-SE" sz="2400" dirty="0" smtClean="0">
                <a:latin typeface="+mn-lt"/>
              </a:rPr>
              <a:t>policy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203848" y="2492896"/>
            <a:ext cx="201622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+mn-lt"/>
              </a:rPr>
              <a:t>Real </a:t>
            </a:r>
            <a:r>
              <a:rPr lang="sv-SE" sz="2400" dirty="0" err="1" smtClean="0">
                <a:latin typeface="+mn-lt"/>
              </a:rPr>
              <a:t>debt</a:t>
            </a:r>
            <a:endParaRPr lang="sv-SE" sz="2400" dirty="0" smtClean="0">
              <a:latin typeface="+mn-lt"/>
            </a:endParaRPr>
          </a:p>
          <a:p>
            <a:r>
              <a:rPr lang="sv-SE" sz="2400" dirty="0" err="1" smtClean="0">
                <a:latin typeface="+mn-lt"/>
              </a:rPr>
              <a:t>accumulation</a:t>
            </a:r>
            <a:endParaRPr lang="sv-SE" sz="2400" dirty="0">
              <a:latin typeface="+mn-lt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660232" y="2492896"/>
            <a:ext cx="2232248" cy="830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+mn-lt"/>
              </a:rPr>
              <a:t>Likelihood</a:t>
            </a:r>
            <a:r>
              <a:rPr lang="sv-SE" sz="2400" dirty="0" smtClean="0">
                <a:latin typeface="+mn-lt"/>
              </a:rPr>
              <a:t> </a:t>
            </a:r>
            <a:r>
              <a:rPr lang="sv-SE" sz="2400" dirty="0" err="1" smtClean="0">
                <a:latin typeface="+mn-lt"/>
              </a:rPr>
              <a:t>of</a:t>
            </a:r>
            <a:r>
              <a:rPr lang="sv-SE" sz="2400" dirty="0" smtClean="0">
                <a:latin typeface="+mn-lt"/>
              </a:rPr>
              <a:t> </a:t>
            </a:r>
            <a:r>
              <a:rPr lang="sv-SE" sz="2400" dirty="0" err="1" smtClean="0">
                <a:latin typeface="+mn-lt"/>
              </a:rPr>
              <a:t>crisis</a:t>
            </a:r>
            <a:endParaRPr lang="sv-SE" sz="2400" dirty="0">
              <a:latin typeface="+mn-lt"/>
            </a:endParaRPr>
          </a:p>
        </p:txBody>
      </p:sp>
      <p:cxnSp>
        <p:nvCxnSpPr>
          <p:cNvPr id="8" name="Rak pil 7"/>
          <p:cNvCxnSpPr/>
          <p:nvPr/>
        </p:nvCxnSpPr>
        <p:spPr bwMode="auto">
          <a:xfrm>
            <a:off x="1979712" y="2908394"/>
            <a:ext cx="115212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ak pil 8"/>
          <p:cNvCxnSpPr/>
          <p:nvPr/>
        </p:nvCxnSpPr>
        <p:spPr bwMode="auto">
          <a:xfrm>
            <a:off x="5292080" y="2924944"/>
            <a:ext cx="115212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ruta 10"/>
          <p:cNvSpPr txBox="1"/>
          <p:nvPr/>
        </p:nvSpPr>
        <p:spPr>
          <a:xfrm>
            <a:off x="1763688" y="4028871"/>
            <a:ext cx="1656184" cy="1200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+mn-lt"/>
              </a:rPr>
              <a:t>Quantified</a:t>
            </a:r>
            <a:r>
              <a:rPr lang="sv-SE" sz="2400" dirty="0" smtClean="0">
                <a:latin typeface="+mn-lt"/>
              </a:rPr>
              <a:t> via VAR </a:t>
            </a:r>
            <a:r>
              <a:rPr lang="sv-SE" sz="2400" dirty="0" err="1" smtClean="0">
                <a:latin typeface="+mn-lt"/>
              </a:rPr>
              <a:t>model</a:t>
            </a:r>
            <a:endParaRPr lang="sv-SE" sz="2400" dirty="0">
              <a:latin typeface="+mn-lt"/>
            </a:endParaRPr>
          </a:p>
        </p:txBody>
      </p:sp>
      <p:cxnSp>
        <p:nvCxnSpPr>
          <p:cNvPr id="13" name="Rak 12"/>
          <p:cNvCxnSpPr/>
          <p:nvPr/>
        </p:nvCxnSpPr>
        <p:spPr bwMode="auto">
          <a:xfrm>
            <a:off x="2555776" y="2996952"/>
            <a:ext cx="0" cy="9599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ak 13"/>
          <p:cNvCxnSpPr/>
          <p:nvPr/>
        </p:nvCxnSpPr>
        <p:spPr bwMode="auto">
          <a:xfrm>
            <a:off x="5868144" y="2996952"/>
            <a:ext cx="0" cy="9599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ruta 14"/>
          <p:cNvSpPr txBox="1"/>
          <p:nvPr/>
        </p:nvSpPr>
        <p:spPr>
          <a:xfrm>
            <a:off x="5148064" y="4028871"/>
            <a:ext cx="1656184" cy="19389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+mn-lt"/>
              </a:rPr>
              <a:t>Quantified</a:t>
            </a:r>
            <a:r>
              <a:rPr lang="sv-SE" sz="2400" dirty="0" smtClean="0">
                <a:latin typeface="+mn-lt"/>
              </a:rPr>
              <a:t> via </a:t>
            </a:r>
            <a:r>
              <a:rPr lang="sv-SE" sz="2400" dirty="0" err="1" smtClean="0">
                <a:latin typeface="+mn-lt"/>
              </a:rPr>
              <a:t>Schularick</a:t>
            </a:r>
            <a:r>
              <a:rPr lang="sv-SE" sz="2400" dirty="0" smtClean="0">
                <a:latin typeface="+mn-lt"/>
              </a:rPr>
              <a:t> and Taylor, AER 2012</a:t>
            </a:r>
            <a:endParaRPr 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5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9246" y="132071"/>
            <a:ext cx="7656524" cy="1325563"/>
          </a:xfrm>
        </p:spPr>
        <p:txBody>
          <a:bodyPr/>
          <a:lstStyle/>
          <a:p>
            <a:r>
              <a:rPr lang="sv-SE" dirty="0" err="1" smtClean="0"/>
              <a:t>Building</a:t>
            </a:r>
            <a:r>
              <a:rPr lang="sv-SE" dirty="0" smtClean="0"/>
              <a:t> blocks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>
              <a:xfrm>
                <a:off x="531812" y="1600200"/>
                <a:ext cx="8360667" cy="4525963"/>
              </a:xfrm>
            </p:spPr>
            <p:txBody>
              <a:bodyPr>
                <a:normAutofit/>
              </a:bodyPr>
              <a:lstStyle/>
              <a:p>
                <a:r>
                  <a:rPr lang="sv-SE" dirty="0" smtClean="0"/>
                  <a:t>Svensson (1997)</a:t>
                </a:r>
                <a:br>
                  <a:rPr lang="sv-SE" dirty="0" smtClean="0"/>
                </a:br>
                <a:endParaRPr lang="sv-SE" dirty="0" smtClean="0"/>
              </a:p>
              <a:p>
                <a:pPr marL="62071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b="1" i="1" smtClean="0">
                              <a:latin typeface="Cambria Math"/>
                            </a:rPr>
                            <m:t>𝑳</m:t>
                          </m:r>
                          <m:r>
                            <a:rPr lang="sv-SE" b="1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sv-SE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sv-SE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sv-SE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sv-SE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sv-SE" b="1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sv-SE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sv-SE" b="1" i="1">
                          <a:latin typeface="Cambria Math"/>
                        </a:rPr>
                        <m:t>+</m:t>
                      </m:r>
                      <m:r>
                        <a:rPr lang="sv-SE" b="1" i="1">
                          <a:latin typeface="Cambria Math"/>
                          <a:ea typeface="Cambria Math"/>
                        </a:rPr>
                        <m:t>𝝀</m:t>
                      </m:r>
                      <m:sSup>
                        <m:sSupPr>
                          <m:ctrlPr>
                            <a:rPr lang="sv-SE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v-SE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sv-SE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sv-SE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sv-SE" b="1" i="1">
                                      <a:latin typeface="Cambria Math"/>
                                      <a:ea typeface="Cambria Math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sv-SE" b="1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sv-SE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v-SE" dirty="0" smtClean="0"/>
              </a:p>
              <a:p>
                <a:pPr marL="620713" lvl="1" indent="0">
                  <a:buNone/>
                </a:pPr>
                <a:r>
                  <a:rPr lang="sv-SE" dirty="0" smtClean="0"/>
                  <a:t/>
                </a:r>
                <a:br>
                  <a:rPr lang="sv-SE" dirty="0" smtClean="0"/>
                </a:br>
                <a:endParaRPr lang="sv-SE" dirty="0" smtClean="0"/>
              </a:p>
              <a:p>
                <a:r>
                  <a:rPr lang="sv-SE" dirty="0" err="1" smtClean="0"/>
                  <a:t>Schularick</a:t>
                </a:r>
                <a:r>
                  <a:rPr lang="sv-SE" dirty="0" smtClean="0"/>
                  <a:t> and Taylor (2012): </a:t>
                </a:r>
                <a:r>
                  <a:rPr lang="sv-SE" dirty="0" err="1" smtClean="0"/>
                  <a:t>Explain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prob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with</a:t>
                </a:r>
                <a:r>
                  <a:rPr lang="sv-SE" dirty="0" smtClean="0"/>
                  <a:t> real </a:t>
                </a:r>
                <a:r>
                  <a:rPr lang="sv-SE" dirty="0" err="1" smtClean="0"/>
                  <a:t>credit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growth</a:t>
                </a:r>
                <a:r>
                  <a:rPr lang="sv-SE" dirty="0"/>
                  <a:t/>
                </a:r>
                <a:br>
                  <a:rPr lang="sv-SE" dirty="0"/>
                </a:br>
                <a:r>
                  <a:rPr lang="sv-SE" dirty="0" smtClean="0"/>
                  <a:t>		</a:t>
                </a:r>
                <a:br>
                  <a:rPr lang="sv-SE" dirty="0" smtClean="0"/>
                </a:br>
                <a:r>
                  <a:rPr lang="sv-SE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𝑐𝑟𝑖𝑠𝑖𝑠</m:t>
                        </m:r>
                      </m:e>
                    </m:d>
                    <m:r>
                      <a:rPr lang="sv-S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sv-S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sv-S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sv-SE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sv-S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sv-S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</m:oMath>
                </a14:m>
                <a:r>
                  <a:rPr lang="sv-SE" dirty="0" smtClean="0"/>
                  <a:t>…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sv-S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v-S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sv-SE" dirty="0" smtClean="0"/>
              </a:p>
              <a:p>
                <a:endParaRPr lang="sv-SE" dirty="0"/>
              </a:p>
              <a:p>
                <a:r>
                  <a:rPr lang="sv-SE" dirty="0" smtClean="0"/>
                  <a:t>BVAR:  </a:t>
                </a:r>
                <a:r>
                  <a:rPr lang="sv-SE" dirty="0" err="1" smtClean="0"/>
                  <a:t>explain</a:t>
                </a:r>
                <a:r>
                  <a:rPr lang="sv-SE" dirty="0" smtClean="0"/>
                  <a:t> g </a:t>
                </a:r>
                <a:r>
                  <a:rPr lang="sv-SE" dirty="0" err="1" smtClean="0"/>
                  <a:t>partly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with</a:t>
                </a:r>
                <a:r>
                  <a:rPr lang="sv-SE" dirty="0" smtClean="0"/>
                  <a:t> nominal </a:t>
                </a:r>
                <a:r>
                  <a:rPr lang="sv-SE" dirty="0" err="1" smtClean="0"/>
                  <a:t>interest</a:t>
                </a:r>
                <a:r>
                  <a:rPr lang="sv-SE" dirty="0" smtClean="0"/>
                  <a:t> rate</a:t>
                </a:r>
              </a:p>
              <a:p>
                <a:endParaRPr lang="sv-SE" dirty="0"/>
              </a:p>
              <a:p>
                <a:pPr marL="0" indent="0">
                  <a:buNone/>
                </a:pPr>
                <a:endParaRPr lang="sv-SE" dirty="0" smtClean="0"/>
              </a:p>
              <a:p>
                <a:endParaRPr lang="sv-SE" dirty="0"/>
              </a:p>
              <a:p>
                <a:endParaRPr lang="sv-SE" dirty="0" smtClean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12" y="1600200"/>
                <a:ext cx="8360667" cy="4525963"/>
              </a:xfrm>
              <a:blipFill rotWithShape="0">
                <a:blip r:embed="rId2"/>
                <a:stretch>
                  <a:fillRect l="-2041" t="-1078" r="-182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8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Unemployment</a:t>
            </a:r>
            <a:r>
              <a:rPr lang="sv-SE" dirty="0" smtClean="0"/>
              <a:t> </a:t>
            </a:r>
            <a:r>
              <a:rPr lang="sv-SE" dirty="0" err="1" smtClean="0"/>
              <a:t>depends</a:t>
            </a:r>
            <a:r>
              <a:rPr lang="sv-SE" dirty="0" smtClean="0"/>
              <a:t> on </a:t>
            </a:r>
            <a:r>
              <a:rPr lang="sv-SE" dirty="0" err="1" smtClean="0"/>
              <a:t>crisis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𝒖</m:t>
                          </m:r>
                        </m:e>
                        <m:sub>
                          <m:r>
                            <a:rPr lang="sv-SE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b>
                      </m:sSub>
                      <m:r>
                        <a:rPr lang="sv-SE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sv-SE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sv-SE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sv-SE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sv-SE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sv-SE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𝒏𝒐𝒏</m:t>
                              </m:r>
                              <m:r>
                                <a:rPr lang="sv-SE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sv-SE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𝒄𝒓𝒊𝒔𝒊𝒔</m:t>
                              </m:r>
                            </m:sup>
                          </m:sSubSup>
                          <m:r>
                            <a:rPr lang="sv-SE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sv-SE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v-SE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𝟓</m:t>
                              </m:r>
                              <m:r>
                                <a:rPr lang="sv-SE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sv-SE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sub>
                          </m:sSub>
                        </m:e>
                        <m:sub/>
                      </m:sSub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sv-SE" b="1" i="1">
                            <a:latin typeface="Cambria Math" panose="02040503050406030204" pitchFamily="18" charset="0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sv-SE" b="1" i="1">
                            <a:latin typeface="Cambria Math" panose="02040503050406030204" pitchFamily="18" charset="0"/>
                            <a:ea typeface="Cambria Math"/>
                          </a:rPr>
                          <m:t>𝒕</m:t>
                        </m:r>
                      </m:sub>
                    </m:sSub>
                    <m:r>
                      <a:rPr lang="sv-SE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sv-SE" b="1" i="1" smtClean="0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</m:oMath>
                </a14:m>
                <a:r>
                  <a:rPr lang="en-US" dirty="0" smtClean="0"/>
                  <a:t> if crisis at t, otherwise 0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1" i="1" smtClean="0">
                          <a:latin typeface="Cambria Math" panose="02040503050406030204" pitchFamily="18" charset="0"/>
                          <a:ea typeface="Cambria Math"/>
                        </a:rPr>
                        <m:t>𝑬</m:t>
                      </m:r>
                      <m:sSub>
                        <m:sSubPr>
                          <m:ctrlPr>
                            <a:rPr lang="sv-SE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v-SE" b="1" i="1">
                              <a:latin typeface="Cambria Math" panose="02040503050406030204" pitchFamily="18" charset="0"/>
                              <a:ea typeface="Cambria Math"/>
                            </a:rPr>
                            <m:t>𝒖</m:t>
                          </m:r>
                        </m:e>
                        <m:sub>
                          <m:r>
                            <a:rPr lang="sv-SE" b="1" i="1"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b>
                      </m:sSub>
                      <m:r>
                        <a:rPr lang="sv-SE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sv-SE" b="1" i="1" smtClean="0">
                          <a:latin typeface="Cambria Math" panose="02040503050406030204" pitchFamily="18" charset="0"/>
                          <a:ea typeface="Cambria Math"/>
                        </a:rPr>
                        <m:t>𝑬</m:t>
                      </m:r>
                      <m:sSub>
                        <m:sSubPr>
                          <m:ctrlPr>
                            <a:rPr lang="sv-SE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sv-SE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sv-SE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sv-SE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sv-SE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𝒏𝒐𝒏</m:t>
                              </m:r>
                              <m:r>
                                <a:rPr lang="sv-SE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sv-SE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𝒄𝒓𝒊𝒔𝒊𝒔</m:t>
                              </m:r>
                            </m:sup>
                          </m:sSubSup>
                          <m:r>
                            <a:rPr lang="sv-SE" b="1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sv-SE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v-SE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𝟓</m:t>
                              </m:r>
                              <m:r>
                                <a:rPr lang="sv-SE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𝑬</m:t>
                              </m:r>
                              <m:r>
                                <a:rPr lang="sv-SE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sv-SE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sub>
                          </m:sSub>
                        </m:e>
                        <m:sub/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v-SE" b="1" i="1">
                              <a:latin typeface="Cambria Math" panose="02040503050406030204" pitchFamily="18" charset="0"/>
                              <a:ea typeface="Cambria Math"/>
                            </a:rPr>
                            <m:t>𝑬</m:t>
                          </m:r>
                          <m:r>
                            <a:rPr lang="sv-SE" b="1" i="1">
                              <a:latin typeface="Cambria Math" panose="02040503050406030204" pitchFamily="18" charset="0"/>
                              <a:ea typeface="Cambria Math"/>
                            </a:rPr>
                            <m:t>𝑰</m:t>
                          </m:r>
                        </m:e>
                        <m:sub>
                          <m:r>
                            <a:rPr lang="sv-SE" b="1" i="1"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b>
                      </m:sSub>
                      <m:r>
                        <a:rPr lang="sv-SE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sv-SE" b="1" i="1" smtClean="0">
                          <a:latin typeface="Cambria Math" panose="02040503050406030204" pitchFamily="18" charset="0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Assumes </a:t>
                </a:r>
                <a:r>
                  <a:rPr lang="en-US" dirty="0" smtClean="0"/>
                  <a:t>that u increases 5 p.p. if there is a crisis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Policy </a:t>
                </a:r>
                <a:r>
                  <a:rPr lang="en-US" dirty="0" smtClean="0"/>
                  <a:t>experiment</a:t>
                </a:r>
                <a:r>
                  <a:rPr lang="en-US" dirty="0" smtClean="0"/>
                  <a:t>: </a:t>
                </a:r>
                <a:r>
                  <a:rPr lang="en-US" dirty="0"/>
                  <a:t>consider </a:t>
                </a:r>
                <a:r>
                  <a:rPr lang="en-US" dirty="0" smtClean="0"/>
                  <a:t>a higher interest </a:t>
                </a:r>
                <a:r>
                  <a:rPr lang="en-US" dirty="0" smtClean="0"/>
                  <a:t>rate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v-SE" dirty="0"/>
              </a:p>
              <a:p>
                <a:endParaRPr lang="sv-SE" dirty="0"/>
              </a:p>
            </p:txBody>
          </p:sp>
        </mc:Choice>
        <mc:Fallback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4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Svenssons experiment: rate </a:t>
            </a:r>
            <a:r>
              <a:rPr lang="sv-SE" dirty="0" err="1" smtClean="0"/>
              <a:t>hike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012" y="1655763"/>
            <a:ext cx="6424038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14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Quantitative</a:t>
            </a:r>
            <a:r>
              <a:rPr lang="sv-SE" dirty="0" smtClean="0"/>
              <a:t> </a:t>
            </a:r>
            <a:r>
              <a:rPr lang="sv-SE" dirty="0" err="1" smtClean="0"/>
              <a:t>benefits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381" y="1881981"/>
            <a:ext cx="65913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Quantitative</a:t>
            </a:r>
            <a:r>
              <a:rPr lang="sv-SE" dirty="0" smtClean="0"/>
              <a:t> </a:t>
            </a:r>
            <a:r>
              <a:rPr lang="sv-SE" dirty="0" err="1" smtClean="0"/>
              <a:t>costs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194" y="1858169"/>
            <a:ext cx="57816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9246" y="132071"/>
            <a:ext cx="7656524" cy="1325563"/>
          </a:xfrm>
        </p:spPr>
        <p:txBody>
          <a:bodyPr/>
          <a:lstStyle/>
          <a:p>
            <a:r>
              <a:rPr lang="sv-SE" dirty="0" smtClean="0"/>
              <a:t>In Svenssons benchmark cal – </a:t>
            </a:r>
            <a:r>
              <a:rPr lang="sv-SE" dirty="0" err="1" smtClean="0"/>
              <a:t>does</a:t>
            </a:r>
            <a:r>
              <a:rPr lang="sv-SE" dirty="0" smtClean="0"/>
              <a:t> not </a:t>
            </a:r>
            <a:r>
              <a:rPr lang="sv-SE" dirty="0" err="1" smtClean="0"/>
              <a:t>pay</a:t>
            </a:r>
            <a:r>
              <a:rPr lang="sv-SE" dirty="0" smtClean="0"/>
              <a:t> to </a:t>
            </a:r>
            <a:r>
              <a:rPr lang="sv-SE" dirty="0" err="1" smtClean="0"/>
              <a:t>lean</a:t>
            </a:r>
            <a:r>
              <a:rPr lang="sv-SE" dirty="0" smtClean="0"/>
              <a:t> </a:t>
            </a:r>
            <a:r>
              <a:rPr lang="sv-SE" dirty="0" err="1" smtClean="0"/>
              <a:t>against</a:t>
            </a:r>
            <a:r>
              <a:rPr lang="sv-SE" dirty="0" smtClean="0"/>
              <a:t> the </a:t>
            </a:r>
            <a:r>
              <a:rPr lang="sv-SE" dirty="0" err="1" smtClean="0"/>
              <a:t>wind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519" y="1843881"/>
            <a:ext cx="59150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Room for concern for imbalances within standard flexible inflation targeting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Concern for imbalances aims at achieving sustainable economic developments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Benchmark calibration and example of an economy in recession: short run cost of leaning higher than long-term benefit</a:t>
            </a:r>
          </a:p>
          <a:p>
            <a:pPr marL="620713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5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269875"/>
            <a:ext cx="7453313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Syntax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Syntax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Syntax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SzTx/>
              <a:buFontTx/>
              <a:buNone/>
            </a:pPr>
            <a:r>
              <a:rPr lang="sv-SE" altLang="sv-SE" sz="3600" b="1" dirty="0" err="1" smtClean="0">
                <a:latin typeface="Gisha" pitchFamily="34" charset="-79"/>
                <a:cs typeface="Gisha" pitchFamily="34" charset="-79"/>
              </a:rPr>
              <a:t>Why</a:t>
            </a:r>
            <a:r>
              <a:rPr lang="sv-SE" altLang="sv-SE" sz="3600" b="1" dirty="0" smtClean="0">
                <a:latin typeface="Gisha" pitchFamily="34" charset="-79"/>
                <a:cs typeface="Gisha" pitchFamily="34" charset="-79"/>
              </a:rPr>
              <a:t> focus on </a:t>
            </a:r>
            <a:r>
              <a:rPr lang="sv-SE" altLang="sv-SE" sz="3600" b="1" dirty="0" err="1" smtClean="0">
                <a:latin typeface="Gisha" pitchFamily="34" charset="-79"/>
                <a:cs typeface="Gisha" pitchFamily="34" charset="-79"/>
              </a:rPr>
              <a:t>price-stability</a:t>
            </a:r>
            <a:r>
              <a:rPr lang="sv-SE" altLang="sv-SE" sz="3600" b="1" dirty="0" smtClean="0">
                <a:latin typeface="Gisha" pitchFamily="34" charset="-79"/>
                <a:cs typeface="Gisha" pitchFamily="34" charset="-79"/>
              </a:rPr>
              <a:t>?</a:t>
            </a:r>
          </a:p>
          <a:p>
            <a:pPr eaLnBrk="1" hangingPunct="1">
              <a:spcBef>
                <a:spcPts val="1200"/>
              </a:spcBef>
              <a:buSzTx/>
              <a:buFontTx/>
              <a:buNone/>
            </a:pPr>
            <a:r>
              <a:rPr lang="sv-SE" altLang="sv-SE" sz="2000" b="1" dirty="0" smtClean="0">
                <a:latin typeface="Gisha" pitchFamily="34" charset="-79"/>
                <a:cs typeface="Gisha" pitchFamily="34" charset="-79"/>
              </a:rPr>
              <a:t>CPI – </a:t>
            </a:r>
            <a:r>
              <a:rPr lang="sv-SE" altLang="sv-SE" sz="2000" b="1" dirty="0" err="1" smtClean="0">
                <a:latin typeface="Gisha" pitchFamily="34" charset="-79"/>
                <a:cs typeface="Gisha" pitchFamily="34" charset="-79"/>
              </a:rPr>
              <a:t>annual</a:t>
            </a:r>
            <a:r>
              <a:rPr lang="sv-SE" altLang="sv-SE" sz="2000" b="1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sv-SE" altLang="sv-SE" sz="2000" b="1" dirty="0" err="1" smtClean="0">
                <a:latin typeface="Gisha" pitchFamily="34" charset="-79"/>
                <a:cs typeface="Gisha" pitchFamily="34" charset="-79"/>
              </a:rPr>
              <a:t>percentage</a:t>
            </a:r>
            <a:r>
              <a:rPr lang="sv-SE" altLang="sv-SE" sz="2000" b="1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sv-SE" altLang="sv-SE" sz="2000" b="1" dirty="0" err="1" smtClean="0">
                <a:latin typeface="Gisha" pitchFamily="34" charset="-79"/>
                <a:cs typeface="Gisha" pitchFamily="34" charset="-79"/>
              </a:rPr>
              <a:t>change</a:t>
            </a:r>
            <a:endParaRPr lang="sv-SE" altLang="sv-SE" sz="2000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440648" y="6524625"/>
            <a:ext cx="2225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Syntax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Syntax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Syntax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yntax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400" dirty="0" smtClean="0">
                <a:latin typeface="Gisha" pitchFamily="34" charset="-79"/>
                <a:cs typeface="Gisha" pitchFamily="34" charset="-79"/>
              </a:rPr>
              <a:t>Source: </a:t>
            </a:r>
            <a:r>
              <a:rPr lang="sv-SE" altLang="sv-SE" sz="1400" dirty="0">
                <a:latin typeface="Gisha" pitchFamily="34" charset="-79"/>
                <a:cs typeface="Gisha" pitchFamily="34" charset="-79"/>
              </a:rPr>
              <a:t>SCB </a:t>
            </a:r>
            <a:r>
              <a:rPr lang="sv-SE" altLang="sv-SE" sz="1400" dirty="0" smtClean="0">
                <a:latin typeface="Gisha" pitchFamily="34" charset="-79"/>
                <a:cs typeface="Gisha" pitchFamily="34" charset="-79"/>
              </a:rPr>
              <a:t>and Riksbank</a:t>
            </a:r>
            <a:endParaRPr lang="sv-SE" altLang="sv-SE" sz="1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434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1700213"/>
            <a:ext cx="7419975" cy="4424362"/>
          </a:xfrm>
          <a:noFill/>
        </p:spPr>
      </p:pic>
    </p:spTree>
    <p:extLst>
      <p:ext uri="{BB962C8B-B14F-4D97-AF65-F5344CB8AC3E}">
        <p14:creationId xmlns:p14="http://schemas.microsoft.com/office/powerpoint/2010/main" val="13730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Discussion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Rests on </a:t>
            </a:r>
            <a:r>
              <a:rPr lang="sv-SE" dirty="0" err="1" smtClean="0"/>
              <a:t>expected</a:t>
            </a:r>
            <a:r>
              <a:rPr lang="sv-SE" dirty="0" smtClean="0"/>
              <a:t> </a:t>
            </a:r>
            <a:r>
              <a:rPr lang="sv-SE" dirty="0" err="1" smtClean="0"/>
              <a:t>utility</a:t>
            </a:r>
            <a:r>
              <a:rPr lang="sv-SE" dirty="0" smtClean="0"/>
              <a:t> – </a:t>
            </a:r>
            <a:r>
              <a:rPr lang="sv-SE" dirty="0" err="1" smtClean="0"/>
              <a:t>e.g</a:t>
            </a:r>
            <a:r>
              <a:rPr lang="sv-SE" dirty="0" smtClean="0"/>
              <a:t>. robust </a:t>
            </a:r>
            <a:r>
              <a:rPr lang="sv-SE" dirty="0" err="1" smtClean="0"/>
              <a:t>control</a:t>
            </a:r>
            <a:r>
              <a:rPr lang="sv-SE" dirty="0" smtClean="0"/>
              <a:t> </a:t>
            </a:r>
            <a:r>
              <a:rPr lang="sv-SE" dirty="0" err="1" smtClean="0"/>
              <a:t>would</a:t>
            </a:r>
            <a:r>
              <a:rPr lang="sv-SE" dirty="0" smtClean="0"/>
              <a:t> </a:t>
            </a:r>
            <a:r>
              <a:rPr lang="sv-SE" dirty="0" err="1" smtClean="0"/>
              <a:t>emphasize</a:t>
            </a:r>
            <a:r>
              <a:rPr lang="sv-SE" dirty="0" smtClean="0"/>
              <a:t> </a:t>
            </a:r>
            <a:r>
              <a:rPr lang="sv-SE" dirty="0" err="1" smtClean="0"/>
              <a:t>tails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empirical</a:t>
            </a:r>
            <a:r>
              <a:rPr lang="sv-SE" dirty="0" smtClean="0"/>
              <a:t> </a:t>
            </a:r>
            <a:r>
              <a:rPr lang="sv-SE" dirty="0" err="1" smtClean="0"/>
              <a:t>strategies</a:t>
            </a:r>
            <a:r>
              <a:rPr lang="sv-SE" dirty="0" smtClean="0"/>
              <a:t>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estimate</a:t>
            </a:r>
            <a:r>
              <a:rPr lang="sv-SE" dirty="0" smtClean="0"/>
              <a:t> </a:t>
            </a:r>
            <a:r>
              <a:rPr lang="sv-SE" dirty="0" err="1" smtClean="0"/>
              <a:t>larger</a:t>
            </a:r>
            <a:r>
              <a:rPr lang="sv-SE" dirty="0" smtClean="0"/>
              <a:t> </a:t>
            </a:r>
            <a:r>
              <a:rPr lang="sv-SE" dirty="0" err="1" smtClean="0"/>
              <a:t>effects</a:t>
            </a:r>
            <a:r>
              <a:rPr lang="sv-SE" dirty="0" smtClean="0"/>
              <a:t> from </a:t>
            </a:r>
            <a:r>
              <a:rPr lang="sv-SE" dirty="0" err="1" smtClean="0"/>
              <a:t>interest</a:t>
            </a:r>
            <a:r>
              <a:rPr lang="sv-SE" dirty="0" smtClean="0"/>
              <a:t> rates to </a:t>
            </a:r>
            <a:r>
              <a:rPr lang="sv-SE" dirty="0" err="1" smtClean="0"/>
              <a:t>debt-growth</a:t>
            </a:r>
            <a:r>
              <a:rPr lang="sv-SE" dirty="0" smtClean="0"/>
              <a:t> and p(</a:t>
            </a:r>
            <a:r>
              <a:rPr lang="sv-SE" dirty="0" err="1" smtClean="0"/>
              <a:t>crisis</a:t>
            </a:r>
            <a:r>
              <a:rPr lang="sv-SE" dirty="0" smtClean="0"/>
              <a:t>)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Does not </a:t>
            </a:r>
            <a:r>
              <a:rPr lang="sv-SE" dirty="0" err="1" smtClean="0"/>
              <a:t>consider</a:t>
            </a:r>
            <a:r>
              <a:rPr lang="sv-SE" dirty="0" smtClean="0"/>
              <a:t> permanent output loss of </a:t>
            </a:r>
            <a:r>
              <a:rPr lang="sv-SE" dirty="0" err="1" smtClean="0"/>
              <a:t>crisis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5583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Discussion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Systematic </a:t>
            </a:r>
            <a:r>
              <a:rPr lang="sv-SE" dirty="0" err="1" smtClean="0"/>
              <a:t>leaning</a:t>
            </a:r>
            <a:r>
              <a:rPr lang="sv-SE" dirty="0" smtClean="0"/>
              <a:t> -&gt; </a:t>
            </a:r>
            <a:r>
              <a:rPr lang="sv-SE" dirty="0" err="1" smtClean="0"/>
              <a:t>expectational</a:t>
            </a:r>
            <a:r>
              <a:rPr lang="sv-SE" dirty="0" smtClean="0"/>
              <a:t> </a:t>
            </a:r>
            <a:r>
              <a:rPr lang="sv-SE" dirty="0" err="1" smtClean="0"/>
              <a:t>effects</a:t>
            </a:r>
            <a:endParaRPr lang="sv-SE" dirty="0" smtClean="0"/>
          </a:p>
          <a:p>
            <a:pPr lvl="1"/>
            <a:r>
              <a:rPr lang="sv-SE" dirty="0" err="1" smtClean="0"/>
              <a:t>Need</a:t>
            </a:r>
            <a:r>
              <a:rPr lang="sv-SE" dirty="0" smtClean="0"/>
              <a:t> </a:t>
            </a:r>
            <a:r>
              <a:rPr lang="sv-SE" dirty="0" err="1" smtClean="0"/>
              <a:t>dynamic</a:t>
            </a:r>
            <a:r>
              <a:rPr lang="sv-SE" dirty="0" smtClean="0"/>
              <a:t> DSGE version, </a:t>
            </a:r>
            <a:r>
              <a:rPr lang="sv-SE" dirty="0" err="1" smtClean="0"/>
              <a:t>extend</a:t>
            </a:r>
            <a:r>
              <a:rPr lang="sv-SE" dirty="0" smtClean="0"/>
              <a:t> </a:t>
            </a:r>
            <a:r>
              <a:rPr lang="sv-SE" dirty="0" err="1" smtClean="0"/>
              <a:t>Woodford</a:t>
            </a:r>
            <a:r>
              <a:rPr lang="sv-SE" dirty="0" smtClean="0"/>
              <a:t> (2011)?</a:t>
            </a:r>
          </a:p>
          <a:p>
            <a:pPr lvl="1"/>
            <a:r>
              <a:rPr lang="sv-SE" dirty="0" err="1" smtClean="0"/>
              <a:t>Work</a:t>
            </a:r>
            <a:r>
              <a:rPr lang="sv-SE" dirty="0" smtClean="0"/>
              <a:t> in </a:t>
            </a:r>
            <a:r>
              <a:rPr lang="sv-SE" dirty="0" err="1" smtClean="0"/>
              <a:t>Gerali</a:t>
            </a:r>
            <a:r>
              <a:rPr lang="sv-SE" dirty="0" smtClean="0"/>
              <a:t> et.al. </a:t>
            </a:r>
            <a:r>
              <a:rPr lang="sv-SE" dirty="0" err="1" smtClean="0"/>
              <a:t>model</a:t>
            </a:r>
            <a:r>
              <a:rPr lang="sv-SE" dirty="0" smtClean="0"/>
              <a:t>, </a:t>
            </a:r>
            <a:r>
              <a:rPr lang="sv-SE" dirty="0" err="1" smtClean="0"/>
              <a:t>effects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macro</a:t>
            </a:r>
            <a:r>
              <a:rPr lang="sv-SE" dirty="0" smtClean="0"/>
              <a:t> </a:t>
            </a:r>
            <a:r>
              <a:rPr lang="sv-SE" dirty="0" err="1" smtClean="0"/>
              <a:t>pru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Allows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steady-state</a:t>
            </a:r>
            <a:r>
              <a:rPr lang="sv-SE" dirty="0" smtClean="0"/>
              <a:t> </a:t>
            </a:r>
            <a:r>
              <a:rPr lang="sv-SE" dirty="0" err="1" smtClean="0"/>
              <a:t>issues</a:t>
            </a:r>
            <a:r>
              <a:rPr lang="sv-SE" dirty="0" smtClean="0"/>
              <a:t> like </a:t>
            </a:r>
            <a:r>
              <a:rPr lang="sv-SE" dirty="0" err="1" smtClean="0"/>
              <a:t>Barro</a:t>
            </a:r>
            <a:r>
              <a:rPr lang="sv-SE" dirty="0" smtClean="0"/>
              <a:t>-Gordon etc.</a:t>
            </a:r>
          </a:p>
          <a:p>
            <a:endParaRPr lang="sv-SE" dirty="0"/>
          </a:p>
          <a:p>
            <a:r>
              <a:rPr lang="sv-SE" dirty="0" smtClean="0"/>
              <a:t>Non-</a:t>
            </a:r>
            <a:r>
              <a:rPr lang="sv-SE" dirty="0" err="1" smtClean="0"/>
              <a:t>linearities</a:t>
            </a:r>
            <a:r>
              <a:rPr lang="sv-SE" dirty="0" smtClean="0"/>
              <a:t> in MP-&gt;Credit,  Credit-&gt;p</a:t>
            </a:r>
          </a:p>
          <a:p>
            <a:pPr lvl="1"/>
            <a:r>
              <a:rPr lang="sv-SE" dirty="0" smtClean="0"/>
              <a:t>Disaggregated </a:t>
            </a:r>
            <a:r>
              <a:rPr lang="sv-SE" dirty="0" err="1" smtClean="0"/>
              <a:t>credit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focusing</a:t>
            </a:r>
            <a:r>
              <a:rPr lang="sv-SE" dirty="0" smtClean="0"/>
              <a:t> on ”bad” </a:t>
            </a:r>
            <a:r>
              <a:rPr lang="sv-SE" dirty="0" err="1" smtClean="0"/>
              <a:t>credit</a:t>
            </a:r>
            <a:r>
              <a:rPr lang="sv-SE" dirty="0" smtClean="0"/>
              <a:t> </a:t>
            </a:r>
            <a:r>
              <a:rPr lang="sv-SE" dirty="0" err="1" smtClean="0"/>
              <a:t>growth</a:t>
            </a:r>
            <a:endParaRPr lang="sv-SE" dirty="0" smtClean="0"/>
          </a:p>
          <a:p>
            <a:pPr lvl="1"/>
            <a:r>
              <a:rPr lang="sv-SE" dirty="0" err="1" smtClean="0"/>
              <a:t>Leeper</a:t>
            </a:r>
            <a:r>
              <a:rPr lang="sv-SE" dirty="0" smtClean="0"/>
              <a:t> </a:t>
            </a:r>
            <a:r>
              <a:rPr lang="sv-SE" dirty="0" err="1" smtClean="0"/>
              <a:t>suggest</a:t>
            </a:r>
            <a:r>
              <a:rPr lang="sv-SE" dirty="0" smtClean="0"/>
              <a:t> analog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fiscal</a:t>
            </a:r>
            <a:r>
              <a:rPr lang="sv-SE" dirty="0" smtClean="0"/>
              <a:t>-limit: house-</a:t>
            </a:r>
            <a:r>
              <a:rPr lang="sv-SE" dirty="0" err="1" smtClean="0"/>
              <a:t>hold</a:t>
            </a:r>
            <a:r>
              <a:rPr lang="sv-SE" dirty="0" smtClean="0"/>
              <a:t> limit…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49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004" y="132071"/>
            <a:ext cx="7630766" cy="1325563"/>
          </a:xfrm>
        </p:spPr>
        <p:txBody>
          <a:bodyPr/>
          <a:lstStyle/>
          <a:p>
            <a:r>
              <a:rPr lang="sv-SE" dirty="0" err="1" smtClean="0"/>
              <a:t>Effects</a:t>
            </a:r>
            <a:r>
              <a:rPr lang="sv-SE" dirty="0" smtClean="0"/>
              <a:t> from </a:t>
            </a:r>
            <a:r>
              <a:rPr lang="sv-SE" dirty="0" err="1" smtClean="0"/>
              <a:t>interest</a:t>
            </a:r>
            <a:r>
              <a:rPr lang="sv-SE" dirty="0" smtClean="0"/>
              <a:t> rates </a:t>
            </a:r>
            <a:r>
              <a:rPr lang="sv-SE" dirty="0" err="1" smtClean="0"/>
              <a:t>to</a:t>
            </a:r>
            <a:r>
              <a:rPr lang="sv-SE" dirty="0"/>
              <a:t> </a:t>
            </a:r>
            <a:r>
              <a:rPr lang="sv-SE" dirty="0" err="1" smtClean="0"/>
              <a:t>debt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larger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</a:t>
            </a:r>
            <a:r>
              <a:rPr lang="sv-SE" dirty="0" err="1" smtClean="0"/>
              <a:t>misperceptions</a:t>
            </a:r>
            <a:r>
              <a:rPr lang="sv-SE" dirty="0" smtClean="0"/>
              <a:t>…</a:t>
            </a:r>
            <a:br>
              <a:rPr lang="sv-SE" dirty="0" smtClean="0"/>
            </a:br>
            <a:r>
              <a:rPr lang="sv-SE" sz="2000" dirty="0" err="1" smtClean="0"/>
              <a:t>Debt</a:t>
            </a:r>
            <a:r>
              <a:rPr lang="sv-SE" sz="2000" dirty="0" smtClean="0"/>
              <a:t>/</a:t>
            </a:r>
            <a:r>
              <a:rPr lang="sv-SE" sz="2000" dirty="0" err="1" smtClean="0"/>
              <a:t>disposable</a:t>
            </a:r>
            <a:r>
              <a:rPr lang="sv-SE" sz="2000" dirty="0" smtClean="0"/>
              <a:t> </a:t>
            </a:r>
            <a:r>
              <a:rPr lang="sv-SE" sz="2000" dirty="0" err="1" smtClean="0"/>
              <a:t>income</a:t>
            </a:r>
            <a:r>
              <a:rPr lang="sv-SE" sz="2000" dirty="0" smtClean="0"/>
              <a:t>, Walentin (2013)</a:t>
            </a:r>
            <a:endParaRPr lang="sv-SE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03" y="1600200"/>
            <a:ext cx="60412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Swedish policy-</a:t>
            </a:r>
            <a:r>
              <a:rPr lang="sv-SE" dirty="0" err="1" smtClean="0"/>
              <a:t>debate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leaning</a:t>
            </a:r>
            <a:r>
              <a:rPr lang="sv-SE" dirty="0" smtClean="0"/>
              <a:t> 2010, 2013,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much</a:t>
            </a:r>
            <a:r>
              <a:rPr lang="sv-SE" dirty="0" smtClean="0"/>
              <a:t>?</a:t>
            </a:r>
          </a:p>
          <a:p>
            <a:endParaRPr lang="sv-SE" dirty="0"/>
          </a:p>
          <a:p>
            <a:r>
              <a:rPr lang="sv-SE" dirty="0" smtClean="0"/>
              <a:t>Recent </a:t>
            </a:r>
            <a:r>
              <a:rPr lang="sv-SE" dirty="0" err="1" smtClean="0"/>
              <a:t>experience</a:t>
            </a:r>
            <a:r>
              <a:rPr lang="sv-SE" dirty="0" smtClean="0"/>
              <a:t>, inflation </a:t>
            </a:r>
            <a:r>
              <a:rPr lang="sv-SE" dirty="0" err="1" smtClean="0"/>
              <a:t>gradually</a:t>
            </a:r>
            <a:r>
              <a:rPr lang="sv-SE" dirty="0" smtClean="0"/>
              <a:t> </a:t>
            </a:r>
            <a:r>
              <a:rPr lang="sv-SE" dirty="0" err="1" smtClean="0"/>
              <a:t>lower</a:t>
            </a:r>
            <a:r>
              <a:rPr lang="sv-SE" dirty="0" smtClean="0"/>
              <a:t>, no </a:t>
            </a:r>
            <a:r>
              <a:rPr lang="sv-SE" dirty="0" err="1" smtClean="0"/>
              <a:t>room</a:t>
            </a:r>
            <a:r>
              <a:rPr lang="sv-SE" dirty="0" smtClean="0"/>
              <a:t> for </a:t>
            </a:r>
            <a:r>
              <a:rPr lang="sv-SE" dirty="0" err="1" smtClean="0"/>
              <a:t>concerns</a:t>
            </a:r>
            <a:r>
              <a:rPr lang="sv-SE" dirty="0" smtClean="0"/>
              <a:t> for </a:t>
            </a:r>
            <a:r>
              <a:rPr lang="sv-SE" dirty="0" err="1" smtClean="0"/>
              <a:t>debt</a:t>
            </a:r>
            <a:r>
              <a:rPr lang="sv-SE" dirty="0" smtClean="0"/>
              <a:t> </a:t>
            </a:r>
            <a:r>
              <a:rPr lang="sv-SE" dirty="0" err="1" smtClean="0"/>
              <a:t>growth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Important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/>
              <a:t> </a:t>
            </a:r>
            <a:r>
              <a:rPr lang="sv-SE" dirty="0" smtClean="0"/>
              <a:t>the FSA deals </a:t>
            </a:r>
            <a:r>
              <a:rPr lang="sv-SE" dirty="0" err="1" smtClean="0"/>
              <a:t>with</a:t>
            </a:r>
            <a:r>
              <a:rPr lang="sv-SE" dirty="0" smtClean="0"/>
              <a:t> the potential </a:t>
            </a:r>
            <a:r>
              <a:rPr lang="sv-SE" dirty="0" err="1" smtClean="0"/>
              <a:t>imbalances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052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Alternative </a:t>
            </a:r>
            <a:r>
              <a:rPr lang="sv-SE" dirty="0" err="1" smtClean="0"/>
              <a:t>take</a:t>
            </a:r>
            <a:r>
              <a:rPr lang="sv-SE" dirty="0" smtClean="0"/>
              <a:t>: </a:t>
            </a:r>
            <a:r>
              <a:rPr lang="sv-SE" dirty="0" err="1" smtClean="0"/>
              <a:t>adding</a:t>
            </a:r>
            <a:r>
              <a:rPr lang="sv-SE" dirty="0" smtClean="0"/>
              <a:t> </a:t>
            </a:r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r>
              <a:rPr lang="sv-SE" dirty="0" smtClean="0"/>
              <a:t> as a </a:t>
            </a:r>
            <a:r>
              <a:rPr lang="sv-SE" dirty="0" err="1" smtClean="0"/>
              <a:t>separate</a:t>
            </a:r>
            <a:r>
              <a:rPr lang="sv-SE" dirty="0" smtClean="0"/>
              <a:t> </a:t>
            </a:r>
            <a:r>
              <a:rPr lang="sv-SE" dirty="0" err="1" smtClean="0"/>
              <a:t>objective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sv-SE" dirty="0" smtClean="0"/>
                  <a:t>The </a:t>
                </a:r>
                <a:r>
                  <a:rPr lang="sv-SE" dirty="0" err="1" smtClean="0"/>
                  <a:t>authorities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have</a:t>
                </a:r>
                <a:r>
                  <a:rPr lang="sv-SE" dirty="0" smtClean="0"/>
                  <a:t> </a:t>
                </a:r>
                <a:r>
                  <a:rPr lang="sv-SE" u="sng" dirty="0" err="1" smtClean="0"/>
                  <a:t>three</a:t>
                </a:r>
                <a:r>
                  <a:rPr lang="sv-SE" u="sng" dirty="0" smtClean="0"/>
                  <a:t> </a:t>
                </a:r>
                <a:r>
                  <a:rPr lang="sv-SE" u="sng" dirty="0" err="1" smtClean="0"/>
                  <a:t>objectives</a:t>
                </a:r>
                <a:r>
                  <a:rPr lang="sv-SE" dirty="0" smtClean="0"/>
                  <a:t>:</a:t>
                </a:r>
              </a:p>
              <a:p>
                <a:pPr lvl="1"/>
                <a:r>
                  <a:rPr lang="sv-SE" dirty="0" smtClean="0"/>
                  <a:t>Price </a:t>
                </a:r>
                <a:r>
                  <a:rPr lang="sv-SE" dirty="0" err="1" smtClean="0"/>
                  <a:t>stability</a:t>
                </a:r>
                <a:r>
                  <a:rPr lang="sv-SE" dirty="0" smtClean="0"/>
                  <a:t>: 		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sv-SE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sv-SE" b="0" i="1" dirty="0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sv-SE" b="0" i="1" dirty="0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l-GR" i="1" dirty="0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sv-SE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v-SE" dirty="0" smtClean="0"/>
              </a:p>
              <a:p>
                <a:pPr lvl="1"/>
                <a:r>
                  <a:rPr lang="sv-SE" dirty="0" smtClean="0"/>
                  <a:t>Real  </a:t>
                </a:r>
                <a:r>
                  <a:rPr lang="sv-SE" dirty="0" err="1" smtClean="0"/>
                  <a:t>stability</a:t>
                </a:r>
                <a:r>
                  <a:rPr lang="sv-SE" dirty="0" smtClean="0"/>
                  <a:t>: 		E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 − </m:t>
                    </m:r>
                    <m:sSup>
                      <m:sSup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sv-SE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v-SE" b="0" dirty="0" smtClean="0"/>
              </a:p>
              <a:p>
                <a:pPr lvl="1"/>
                <a:r>
                  <a:rPr lang="sv-SE" dirty="0" err="1" smtClean="0"/>
                  <a:t>Financial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stability</a:t>
                </a:r>
                <a:r>
                  <a:rPr lang="sv-SE" dirty="0" smtClean="0"/>
                  <a:t>:	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sv-SE">
                                <a:latin typeface="Cambria Math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v-SE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v-SE" b="0" dirty="0" smtClean="0"/>
              </a:p>
              <a:p>
                <a:pPr marL="620713" lvl="1" indent="0">
                  <a:buNone/>
                </a:pPr>
                <a:endParaRPr lang="sv-SE" b="0" dirty="0" smtClean="0"/>
              </a:p>
              <a:p>
                <a:r>
                  <a:rPr lang="sv-SE" dirty="0" smtClean="0"/>
                  <a:t>The </a:t>
                </a:r>
                <a:r>
                  <a:rPr lang="sv-SE" dirty="0" err="1" smtClean="0"/>
                  <a:t>authorities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have</a:t>
                </a:r>
                <a:r>
                  <a:rPr lang="sv-SE" dirty="0" smtClean="0"/>
                  <a:t> </a:t>
                </a:r>
                <a:r>
                  <a:rPr lang="sv-SE" u="sng" dirty="0" err="1" smtClean="0"/>
                  <a:t>two</a:t>
                </a:r>
                <a:r>
                  <a:rPr lang="sv-SE" u="sng" dirty="0" smtClean="0"/>
                  <a:t> instruments:</a:t>
                </a:r>
              </a:p>
              <a:p>
                <a:pPr lvl="1"/>
                <a:r>
                  <a:rPr lang="sv-SE" dirty="0" err="1" smtClean="0"/>
                  <a:t>Monetary</a:t>
                </a:r>
                <a:r>
                  <a:rPr lang="sv-SE" dirty="0" smtClean="0"/>
                  <a:t> policy:	</a:t>
                </a:r>
                <a:r>
                  <a:rPr lang="sv-SE" i="1" dirty="0" smtClean="0"/>
                  <a:t>r	</a:t>
                </a:r>
                <a:r>
                  <a:rPr lang="sv-SE" dirty="0" smtClean="0"/>
                  <a:t>(</a:t>
                </a:r>
                <a:r>
                  <a:rPr lang="sv-SE" dirty="0" err="1" smtClean="0"/>
                  <a:t>interest</a:t>
                </a:r>
                <a:r>
                  <a:rPr lang="sv-SE" dirty="0" smtClean="0"/>
                  <a:t> rate)</a:t>
                </a:r>
              </a:p>
              <a:p>
                <a:pPr lvl="1"/>
                <a:r>
                  <a:rPr lang="sv-SE" dirty="0" err="1" smtClean="0"/>
                  <a:t>Macroprudential</a:t>
                </a:r>
                <a:r>
                  <a:rPr lang="sv-SE" dirty="0" smtClean="0"/>
                  <a:t>:	</a:t>
                </a:r>
                <a:r>
                  <a:rPr lang="sv-SE" i="1" dirty="0" smtClean="0"/>
                  <a:t>c</a:t>
                </a:r>
                <a:r>
                  <a:rPr lang="sv-SE" dirty="0" smtClean="0"/>
                  <a:t>	(</a:t>
                </a:r>
                <a:r>
                  <a:rPr lang="sv-SE" dirty="0" err="1" smtClean="0"/>
                  <a:t>capital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requirement</a:t>
                </a:r>
                <a:r>
                  <a:rPr lang="sv-SE" dirty="0" smtClean="0"/>
                  <a:t>)</a:t>
                </a:r>
              </a:p>
              <a:p>
                <a:pPr marL="620713" lvl="1" indent="0">
                  <a:buNone/>
                </a:pPr>
                <a:endParaRPr lang="sv-SE" dirty="0" smtClean="0"/>
              </a:p>
              <a:p>
                <a:r>
                  <a:rPr lang="sv-SE" dirty="0" err="1" smtClean="0"/>
                  <a:t>Two</a:t>
                </a:r>
                <a:r>
                  <a:rPr lang="sv-SE" dirty="0" smtClean="0"/>
                  <a:t> alternative </a:t>
                </a:r>
                <a:r>
                  <a:rPr lang="sv-SE" dirty="0" err="1" smtClean="0"/>
                  <a:t>strategies</a:t>
                </a:r>
                <a:r>
                  <a:rPr lang="sv-SE" dirty="0" smtClean="0"/>
                  <a:t>:</a:t>
                </a:r>
              </a:p>
              <a:p>
                <a:pPr lvl="1"/>
                <a:r>
                  <a:rPr lang="sv-SE" b="1" dirty="0" smtClean="0"/>
                  <a:t>A: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coordination</a:t>
                </a:r>
                <a:r>
                  <a:rPr lang="sv-SE" dirty="0" smtClean="0"/>
                  <a:t> (</a:t>
                </a:r>
                <a:r>
                  <a:rPr lang="sv-SE" dirty="0" err="1" smtClean="0"/>
                  <a:t>centralization</a:t>
                </a:r>
                <a:r>
                  <a:rPr lang="sv-SE" dirty="0" smtClean="0"/>
                  <a:t>)</a:t>
                </a:r>
              </a:p>
              <a:p>
                <a:pPr lvl="1"/>
                <a:r>
                  <a:rPr lang="sv-SE" b="1" dirty="0" smtClean="0"/>
                  <a:t>B:</a:t>
                </a:r>
                <a:r>
                  <a:rPr lang="sv-SE" dirty="0" smtClean="0"/>
                  <a:t> no </a:t>
                </a:r>
                <a:r>
                  <a:rPr lang="sv-SE" dirty="0" err="1" smtClean="0"/>
                  <a:t>coordination</a:t>
                </a:r>
                <a:r>
                  <a:rPr lang="sv-SE" dirty="0" smtClean="0"/>
                  <a:t> (</a:t>
                </a:r>
                <a:r>
                  <a:rPr lang="sv-SE" dirty="0" err="1" smtClean="0"/>
                  <a:t>decentralization</a:t>
                </a:r>
                <a:r>
                  <a:rPr lang="sv-SE" dirty="0" smtClean="0"/>
                  <a:t>)</a:t>
                </a:r>
                <a:endParaRPr lang="sv-SE" dirty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273" t="-2304" b="-40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41D8-FAB9-477A-8D85-141354E845E6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Two</a:t>
            </a:r>
            <a:r>
              <a:rPr lang="sv-SE" dirty="0" smtClean="0"/>
              <a:t> alternative </a:t>
            </a:r>
            <a:r>
              <a:rPr lang="sv-SE" dirty="0" err="1" smtClean="0"/>
              <a:t>strategies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sv-SE" b="1" dirty="0" smtClean="0"/>
                  <a:t>A:</a:t>
                </a:r>
                <a:r>
                  <a:rPr lang="sv-SE" dirty="0" smtClean="0"/>
                  <a:t> set </a:t>
                </a:r>
                <a:r>
                  <a:rPr lang="sv-SE" i="1" dirty="0" smtClean="0"/>
                  <a:t>r</a:t>
                </a:r>
                <a:r>
                  <a:rPr lang="sv-SE" dirty="0" smtClean="0"/>
                  <a:t> </a:t>
                </a:r>
                <a:r>
                  <a:rPr lang="sv-SE" u="sng" dirty="0" smtClean="0"/>
                  <a:t>and</a:t>
                </a:r>
                <a:r>
                  <a:rPr lang="sv-SE" dirty="0" smtClean="0"/>
                  <a:t> </a:t>
                </a:r>
                <a:r>
                  <a:rPr lang="sv-SE" i="1" dirty="0" smtClean="0"/>
                  <a:t>c  </a:t>
                </a:r>
                <a:r>
                  <a:rPr lang="sv-SE" dirty="0" err="1" smtClean="0"/>
                  <a:t>to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minimize</a:t>
                </a:r>
                <a:endParaRPr lang="sv-SE" dirty="0" smtClean="0"/>
              </a:p>
              <a:p>
                <a:pPr marL="0" indent="0">
                  <a:buNone/>
                </a:pPr>
                <a:r>
                  <a:rPr lang="sv-SE" dirty="0" smtClean="0"/>
                  <a:t>	</a:t>
                </a:r>
              </a:p>
              <a:p>
                <a:pPr marL="0" indent="0">
                  <a:buNone/>
                </a:pPr>
                <a:r>
                  <a:rPr lang="sv-SE" dirty="0" smtClean="0"/>
                  <a:t>E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v-SE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sv-SE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sv-S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sv-SE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sv-SE" b="0" i="1" smtClean="0"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sv-SE" dirty="0"/>
                          <m:t>(</m:t>
                        </m:r>
                        <m:sSub>
                          <m:sSubPr>
                            <m:ctrlPr>
                              <a:rPr lang="sv-SE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i="1" dirty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sv-SE" i="1" dirty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sv-SE" i="1" dirty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 dirty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l-GR" i="1" dirty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sv-SE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sv-SE" b="0" i="1" smtClean="0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sv-SE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sv-SE" i="1">
                            <a:latin typeface="Cambria Math"/>
                          </a:rPr>
                          <m:t> − </m:t>
                        </m:r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sv-SE" b="0" i="1" smtClean="0">
                            <a:latin typeface="Cambria Math"/>
                          </a:rPr>
                          <m:t>+</m:t>
                        </m:r>
                      </m:e>
                    </m:nary>
                    <m:r>
                      <a:rPr lang="sv-SE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sv-S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sv-SE">
                                <a:latin typeface="Cambria Math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sv-SE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sv-SE" dirty="0" smtClean="0"/>
              </a:p>
              <a:p>
                <a:pPr marL="0" indent="0">
                  <a:buNone/>
                </a:pPr>
                <a:endParaRPr lang="sv-SE" dirty="0" smtClean="0"/>
              </a:p>
              <a:p>
                <a:r>
                  <a:rPr lang="sv-SE" b="1" dirty="0" smtClean="0"/>
                  <a:t>B:</a:t>
                </a:r>
                <a:r>
                  <a:rPr lang="sv-SE" dirty="0" smtClean="0"/>
                  <a:t> set </a:t>
                </a:r>
                <a:r>
                  <a:rPr lang="sv-SE" i="1" dirty="0" smtClean="0"/>
                  <a:t>r 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to</a:t>
                </a:r>
                <a:endParaRPr lang="sv-SE" dirty="0" smtClean="0"/>
              </a:p>
              <a:p>
                <a:pPr marL="0" indent="0">
                  <a:buNone/>
                </a:pPr>
                <a:r>
                  <a:rPr lang="sv-SE" dirty="0" smtClean="0"/>
                  <a:t>	</a:t>
                </a:r>
                <a:r>
                  <a:rPr lang="sv-SE" dirty="0" err="1" smtClean="0"/>
                  <a:t>minimize</a:t>
                </a:r>
                <a:r>
                  <a:rPr lang="sv-SE" dirty="0" smtClean="0"/>
                  <a:t>	E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v-S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sv-SE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sv-SE" i="1"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sv-SE" dirty="0"/>
                          <m:t>(</m:t>
                        </m:r>
                        <m:sSub>
                          <m:sSubPr>
                            <m:ctrlPr>
                              <a:rPr lang="sv-SE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i="1" dirty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sv-SE" i="1" dirty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sv-SE" i="1" dirty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 dirty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l-GR" i="1" dirty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sv-SE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sv-SE" i="1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sv-SE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sv-SE" i="1">
                            <a:latin typeface="Cambria Math"/>
                          </a:rPr>
                          <m:t> − </m:t>
                        </m:r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sv-SE" b="0" i="1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sv-SE" dirty="0" smtClean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u="sng" dirty="0" smtClean="0"/>
                  <a:t>and</a:t>
                </a:r>
                <a:r>
                  <a:rPr lang="sv-SE" dirty="0" smtClean="0"/>
                  <a:t> set </a:t>
                </a:r>
                <a:r>
                  <a:rPr lang="sv-SE" i="1" dirty="0" smtClean="0"/>
                  <a:t>c</a:t>
                </a:r>
                <a:r>
                  <a:rPr lang="sv-SE" dirty="0" smtClean="0"/>
                  <a:t>  </a:t>
                </a:r>
                <a:r>
                  <a:rPr lang="sv-SE" dirty="0" err="1" smtClean="0"/>
                  <a:t>to</a:t>
                </a:r>
                <a:endParaRPr lang="sv-SE" dirty="0"/>
              </a:p>
              <a:p>
                <a:pPr marL="0" indent="0">
                  <a:buNone/>
                </a:pPr>
                <a:r>
                  <a:rPr lang="sv-SE" dirty="0" smtClean="0"/>
                  <a:t>	</a:t>
                </a:r>
                <a:r>
                  <a:rPr lang="sv-SE" dirty="0" err="1" smtClean="0"/>
                  <a:t>minimize</a:t>
                </a:r>
                <a:r>
                  <a:rPr lang="sv-SE" dirty="0"/>
                  <a:t>	 E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v-SE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sv-SE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sv-S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sv-SE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sv-SE" b="0" i="1" smtClean="0">
                            <a:latin typeface="Cambria Math"/>
                          </a:rPr>
                          <m:t>[</m:t>
                        </m:r>
                      </m:e>
                    </m:nary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sv-SE">
                                <a:latin typeface="Cambria Math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v-SE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sv-SE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sv-SE" u="sng" dirty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944" t="-1897" r="-874" b="-1517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41D8-FAB9-477A-8D85-141354E845E6}" type="slidenum">
              <a:rPr lang="sv-SE" smtClean="0"/>
              <a:pPr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1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Two</a:t>
            </a:r>
            <a:r>
              <a:rPr lang="sv-SE" dirty="0" smtClean="0"/>
              <a:t> alternative </a:t>
            </a:r>
            <a:r>
              <a:rPr lang="sv-SE" dirty="0" err="1" smtClean="0"/>
              <a:t>strategies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A:</a:t>
            </a:r>
            <a:r>
              <a:rPr lang="sv-SE" dirty="0" smtClean="0"/>
              <a:t> CB </a:t>
            </a:r>
            <a:r>
              <a:rPr lang="sv-SE" dirty="0" err="1" smtClean="0"/>
              <a:t>uses</a:t>
            </a:r>
            <a:r>
              <a:rPr lang="sv-SE" dirty="0" smtClean="0"/>
              <a:t> </a:t>
            </a:r>
            <a:r>
              <a:rPr lang="sv-SE" dirty="0" err="1" smtClean="0"/>
              <a:t>both</a:t>
            </a:r>
            <a:r>
              <a:rPr lang="sv-SE" dirty="0" smtClean="0"/>
              <a:t> MP and </a:t>
            </a:r>
            <a:r>
              <a:rPr lang="sv-SE" dirty="0" err="1" smtClean="0"/>
              <a:t>macro-pru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stabilize</a:t>
            </a:r>
            <a:r>
              <a:rPr lang="sv-SE" dirty="0" smtClean="0"/>
              <a:t> inflation, </a:t>
            </a:r>
            <a:r>
              <a:rPr lang="sv-SE" dirty="0" err="1" smtClean="0"/>
              <a:t>economic</a:t>
            </a:r>
            <a:r>
              <a:rPr lang="sv-SE" dirty="0" smtClean="0"/>
              <a:t> </a:t>
            </a:r>
            <a:r>
              <a:rPr lang="sv-SE" dirty="0" err="1" smtClean="0"/>
              <a:t>activity</a:t>
            </a:r>
            <a:r>
              <a:rPr lang="sv-SE" dirty="0" smtClean="0"/>
              <a:t> </a:t>
            </a:r>
            <a:r>
              <a:rPr lang="sv-SE" u="sng" dirty="0" smtClean="0"/>
              <a:t>and</a:t>
            </a:r>
            <a:r>
              <a:rPr lang="sv-SE" dirty="0" smtClean="0"/>
              <a:t> </a:t>
            </a:r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b="1" dirty="0" smtClean="0"/>
              <a:t>B:</a:t>
            </a:r>
            <a:r>
              <a:rPr lang="sv-SE" dirty="0" smtClean="0"/>
              <a:t> The central bank </a:t>
            </a:r>
            <a:r>
              <a:rPr lang="sv-SE" dirty="0" err="1" smtClean="0"/>
              <a:t>uses</a:t>
            </a:r>
            <a:r>
              <a:rPr lang="sv-SE" dirty="0" smtClean="0"/>
              <a:t> different instruments for different purposes, </a:t>
            </a:r>
            <a:r>
              <a:rPr lang="sv-SE" u="sng" dirty="0" smtClean="0"/>
              <a:t>or</a:t>
            </a:r>
            <a:endParaRPr lang="sv-SE" dirty="0" smtClean="0"/>
          </a:p>
          <a:p>
            <a:pPr lvl="1"/>
            <a:r>
              <a:rPr lang="sv-SE" dirty="0" smtClean="0"/>
              <a:t>central bank has </a:t>
            </a:r>
            <a:r>
              <a:rPr lang="sv-SE" dirty="0" err="1" smtClean="0"/>
              <a:t>responsibility</a:t>
            </a:r>
            <a:r>
              <a:rPr lang="sv-SE" dirty="0" smtClean="0"/>
              <a:t> for </a:t>
            </a:r>
            <a:r>
              <a:rPr lang="sv-SE" dirty="0" err="1" smtClean="0"/>
              <a:t>monetary</a:t>
            </a:r>
            <a:r>
              <a:rPr lang="sv-SE" dirty="0" smtClean="0"/>
              <a:t> policy</a:t>
            </a:r>
          </a:p>
          <a:p>
            <a:pPr lvl="1"/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r>
              <a:rPr lang="sv-SE" dirty="0" smtClean="0"/>
              <a:t> is delegated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another</a:t>
            </a:r>
            <a:r>
              <a:rPr lang="sv-SE" dirty="0" smtClean="0"/>
              <a:t> </a:t>
            </a:r>
            <a:r>
              <a:rPr lang="sv-SE" dirty="0" err="1" smtClean="0"/>
              <a:t>authority</a:t>
            </a:r>
            <a:r>
              <a:rPr lang="sv-SE" dirty="0" smtClean="0"/>
              <a:t> (</a:t>
            </a:r>
            <a:r>
              <a:rPr lang="sv-SE" dirty="0" err="1" smtClean="0"/>
              <a:t>e.g</a:t>
            </a:r>
            <a:r>
              <a:rPr lang="sv-SE" dirty="0" smtClean="0"/>
              <a:t>. an FSA)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41D8-FAB9-477A-8D85-141354E845E6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0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Suggested </a:t>
            </a:r>
            <a:r>
              <a:rPr lang="sv-SE" dirty="0" err="1" smtClean="0"/>
              <a:t>answers</a:t>
            </a:r>
            <a:r>
              <a:rPr lang="sv-SE" dirty="0" smtClean="0"/>
              <a:t>: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sv-SE" dirty="0" smtClean="0"/>
                  <a:t>In </a:t>
                </a:r>
                <a:r>
                  <a:rPr lang="sv-SE" dirty="0" err="1" smtClean="0"/>
                  <a:t>this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setting</a:t>
                </a:r>
                <a:r>
                  <a:rPr lang="sv-SE" dirty="0" smtClean="0"/>
                  <a:t>, </a:t>
                </a:r>
                <a:r>
                  <a:rPr lang="sv-SE" dirty="0" err="1" smtClean="0"/>
                  <a:t>coordination</a:t>
                </a:r>
                <a:r>
                  <a:rPr lang="sv-SE" dirty="0" smtClean="0"/>
                  <a:t> is at </a:t>
                </a:r>
                <a:r>
                  <a:rPr lang="sv-SE" dirty="0" err="1" smtClean="0"/>
                  <a:t>least</a:t>
                </a:r>
                <a:r>
                  <a:rPr lang="sv-SE" dirty="0" smtClean="0"/>
                  <a:t> as </a:t>
                </a:r>
                <a:r>
                  <a:rPr lang="sv-SE" dirty="0" err="1" smtClean="0"/>
                  <a:t>good</a:t>
                </a:r>
                <a:endParaRPr lang="sv-SE" dirty="0" smtClean="0"/>
              </a:p>
              <a:p>
                <a:endParaRPr lang="sv-SE" dirty="0" smtClean="0"/>
              </a:p>
              <a:p>
                <a:r>
                  <a:rPr lang="sv-SE" dirty="0" err="1" smtClean="0"/>
                  <a:t>But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perhaps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easier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to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evaluate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cb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if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fewver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objectives</a:t>
                </a:r>
                <a:r>
                  <a:rPr lang="sv-SE" dirty="0" smtClean="0"/>
                  <a:t>?</a:t>
                </a:r>
              </a:p>
              <a:p>
                <a:pPr lvl="1"/>
                <a:r>
                  <a:rPr lang="sv-SE" sz="2400" dirty="0" smtClean="0"/>
                  <a:t>Decentralisation offers  </a:t>
                </a:r>
                <a:r>
                  <a:rPr lang="sv-SE" sz="2400" dirty="0" err="1" smtClean="0"/>
                  <a:t>higher</a:t>
                </a:r>
                <a:r>
                  <a:rPr lang="sv-SE" sz="2400" dirty="0" smtClean="0"/>
                  <a:t> </a:t>
                </a:r>
                <a:r>
                  <a:rPr lang="sv-SE" sz="2400" dirty="0" err="1" smtClean="0"/>
                  <a:t>transparency</a:t>
                </a:r>
                <a:r>
                  <a:rPr lang="sv-SE" sz="2400" dirty="0" smtClean="0"/>
                  <a:t>, </a:t>
                </a:r>
                <a:r>
                  <a:rPr lang="sv-SE" sz="2400" dirty="0" err="1" smtClean="0"/>
                  <a:t>credibility</a:t>
                </a:r>
                <a:r>
                  <a:rPr lang="sv-SE" sz="2400" dirty="0" smtClean="0"/>
                  <a:t> and </a:t>
                </a:r>
                <a:r>
                  <a:rPr lang="sv-SE" sz="2400" dirty="0" err="1" smtClean="0"/>
                  <a:t>legitimacy</a:t>
                </a:r>
                <a:r>
                  <a:rPr lang="sv-SE" sz="2400" dirty="0" smtClean="0"/>
                  <a:t>, and </a:t>
                </a:r>
                <a:r>
                  <a:rPr lang="sv-SE" sz="2400" dirty="0" err="1" smtClean="0"/>
                  <a:t>allows</a:t>
                </a:r>
                <a:r>
                  <a:rPr lang="sv-SE" sz="2400" dirty="0" smtClean="0"/>
                  <a:t> </a:t>
                </a:r>
                <a:r>
                  <a:rPr lang="sv-SE" sz="2400" dirty="0" err="1" smtClean="0"/>
                  <a:t>independence</a:t>
                </a:r>
                <a:endParaRPr lang="sv-SE" sz="2400" dirty="0" smtClean="0"/>
              </a:p>
              <a:p>
                <a:pPr lvl="1"/>
                <a:endParaRPr lang="sv-SE" sz="2400" dirty="0" smtClean="0"/>
              </a:p>
              <a:p>
                <a:r>
                  <a:rPr lang="sv-SE" dirty="0" smtClean="0"/>
                  <a:t>The </a:t>
                </a:r>
                <a:r>
                  <a:rPr lang="sv-SE" dirty="0" err="1" smtClean="0"/>
                  <a:t>disadvantages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of</a:t>
                </a:r>
                <a:r>
                  <a:rPr lang="sv-SE" dirty="0" smtClean="0"/>
                  <a:t> the second </a:t>
                </a:r>
                <a:r>
                  <a:rPr lang="sv-SE" dirty="0" err="1" smtClean="0"/>
                  <a:t>strategy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are</a:t>
                </a:r>
                <a:r>
                  <a:rPr lang="sv-SE" dirty="0" smtClean="0"/>
                  <a:t> small </a:t>
                </a:r>
                <a:r>
                  <a:rPr lang="sv-SE" dirty="0" err="1" smtClean="0"/>
                  <a:t>if</a:t>
                </a:r>
                <a:endParaRPr lang="sv-SE" dirty="0" smtClean="0"/>
              </a:p>
              <a:p>
                <a:pPr lvl="1"/>
                <a:r>
                  <a:rPr lang="sv-SE" sz="2400" i="1" dirty="0" smtClean="0"/>
                  <a:t>r</a:t>
                </a:r>
                <a:r>
                  <a:rPr lang="sv-SE" sz="2400" dirty="0" smtClean="0"/>
                  <a:t> has </a:t>
                </a:r>
                <a:r>
                  <a:rPr lang="sv-SE" sz="2400" dirty="0" err="1" smtClean="0"/>
                  <a:t>large</a:t>
                </a:r>
                <a:r>
                  <a:rPr lang="sv-SE" sz="2400" dirty="0" smtClean="0"/>
                  <a:t> </a:t>
                </a:r>
                <a:r>
                  <a:rPr lang="sv-SE" sz="2400" dirty="0" err="1" smtClean="0"/>
                  <a:t>effects</a:t>
                </a:r>
                <a:r>
                  <a:rPr lang="sv-SE" sz="2400" dirty="0" smtClean="0"/>
                  <a:t> on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  <a:ea typeface="Cambria Math"/>
                      </a:rPr>
                      <m:t>𝜋</m:t>
                    </m:r>
                    <m:r>
                      <a:rPr lang="sv-SE" sz="24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sv-SE" sz="2400" dirty="0" smtClean="0"/>
                  <a:t> and </a:t>
                </a:r>
                <a:r>
                  <a:rPr lang="sv-SE" sz="2400" i="1" dirty="0" smtClean="0"/>
                  <a:t>y</a:t>
                </a:r>
                <a:r>
                  <a:rPr lang="sv-SE" sz="2400" dirty="0" smtClean="0"/>
                  <a:t>, </a:t>
                </a:r>
                <a:r>
                  <a:rPr lang="sv-SE" sz="2400" dirty="0" err="1" smtClean="0"/>
                  <a:t>but</a:t>
                </a:r>
                <a:r>
                  <a:rPr lang="sv-SE" sz="2400" dirty="0" smtClean="0"/>
                  <a:t> small </a:t>
                </a:r>
                <a:r>
                  <a:rPr lang="sv-SE" sz="2400" dirty="0" err="1" smtClean="0"/>
                  <a:t>effects</a:t>
                </a:r>
                <a:r>
                  <a:rPr lang="sv-SE" sz="2400" dirty="0" smtClean="0"/>
                  <a:t> on </a:t>
                </a:r>
                <a:r>
                  <a:rPr lang="sv-SE" sz="2400" i="1" dirty="0" smtClean="0"/>
                  <a:t>f</a:t>
                </a:r>
              </a:p>
              <a:p>
                <a:pPr lvl="1"/>
                <a:r>
                  <a:rPr lang="sv-SE" sz="2400" i="1" dirty="0" smtClean="0"/>
                  <a:t>c</a:t>
                </a:r>
                <a:r>
                  <a:rPr lang="sv-SE" sz="2400" dirty="0" smtClean="0"/>
                  <a:t> has </a:t>
                </a:r>
                <a:r>
                  <a:rPr lang="sv-SE" sz="2400" dirty="0" err="1" smtClean="0"/>
                  <a:t>large</a:t>
                </a:r>
                <a:r>
                  <a:rPr lang="sv-SE" sz="2400" dirty="0" smtClean="0"/>
                  <a:t> </a:t>
                </a:r>
                <a:r>
                  <a:rPr lang="sv-SE" sz="2400" dirty="0" err="1" smtClean="0"/>
                  <a:t>effects</a:t>
                </a:r>
                <a:r>
                  <a:rPr lang="sv-SE" sz="2400" dirty="0" smtClean="0"/>
                  <a:t> on </a:t>
                </a:r>
                <a:r>
                  <a:rPr lang="sv-SE" sz="2400" i="1" dirty="0" smtClean="0"/>
                  <a:t>f</a:t>
                </a:r>
                <a:r>
                  <a:rPr lang="sv-SE" sz="2400" dirty="0" smtClean="0"/>
                  <a:t>, </a:t>
                </a:r>
                <a:r>
                  <a:rPr lang="sv-SE" sz="2400" dirty="0" err="1" smtClean="0"/>
                  <a:t>but</a:t>
                </a:r>
                <a:r>
                  <a:rPr lang="sv-SE" sz="2400" dirty="0" smtClean="0"/>
                  <a:t> small </a:t>
                </a:r>
                <a:r>
                  <a:rPr lang="sv-SE" sz="2400" dirty="0" err="1" smtClean="0"/>
                  <a:t>effects</a:t>
                </a:r>
                <a:r>
                  <a:rPr lang="sv-SE" sz="2400" dirty="0" smtClean="0"/>
                  <a:t> on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  <a:ea typeface="Cambria Math"/>
                      </a:rPr>
                      <m:t>𝜋</m:t>
                    </m:r>
                    <m:r>
                      <a:rPr lang="sv-SE" sz="24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sv-SE" sz="2400" dirty="0" smtClean="0"/>
                  <a:t> and </a:t>
                </a:r>
                <a:r>
                  <a:rPr lang="sv-SE" sz="2400" i="1" dirty="0" smtClean="0"/>
                  <a:t>y</a:t>
                </a:r>
              </a:p>
              <a:p>
                <a:pPr lvl="1"/>
                <a:r>
                  <a:rPr lang="sv-SE" sz="2400" dirty="0" err="1" smtClean="0"/>
                  <a:t>there</a:t>
                </a:r>
                <a:r>
                  <a:rPr lang="sv-SE" sz="2400" dirty="0" smtClean="0"/>
                  <a:t> </a:t>
                </a:r>
                <a:r>
                  <a:rPr lang="sv-SE" sz="2400" dirty="0" err="1" smtClean="0"/>
                  <a:t>are</a:t>
                </a:r>
                <a:r>
                  <a:rPr lang="sv-SE" sz="2400" dirty="0" smtClean="0"/>
                  <a:t> strong </a:t>
                </a:r>
                <a:r>
                  <a:rPr lang="sv-SE" sz="2400" dirty="0" err="1" smtClean="0"/>
                  <a:t>correlations</a:t>
                </a:r>
                <a:r>
                  <a:rPr lang="sv-SE" sz="2400" dirty="0" smtClean="0"/>
                  <a:t> </a:t>
                </a:r>
                <a:r>
                  <a:rPr lang="sv-SE" sz="2400" dirty="0" err="1" smtClean="0"/>
                  <a:t>between</a:t>
                </a:r>
                <a:r>
                  <a:rPr lang="sv-SE" sz="2400" dirty="0" smtClean="0"/>
                  <a:t>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  <a:ea typeface="Cambria Math"/>
                      </a:rPr>
                      <m:t>𝜋</m:t>
                    </m:r>
                    <m:r>
                      <a:rPr lang="sv-SE" sz="24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sv-SE" sz="2400" dirty="0" smtClean="0"/>
                  <a:t> and </a:t>
                </a:r>
                <a:r>
                  <a:rPr lang="sv-SE" sz="2400" i="1" dirty="0" smtClean="0"/>
                  <a:t>y</a:t>
                </a:r>
                <a:r>
                  <a:rPr lang="sv-SE" sz="2400" dirty="0" smtClean="0"/>
                  <a:t>, </a:t>
                </a:r>
                <a:r>
                  <a:rPr lang="sv-SE" sz="2400" dirty="0" err="1" smtClean="0"/>
                  <a:t>but</a:t>
                </a:r>
                <a:r>
                  <a:rPr lang="sv-SE" sz="2400" dirty="0" smtClean="0"/>
                  <a:t> not </a:t>
                </a:r>
                <a:r>
                  <a:rPr lang="sv-SE" sz="2400" dirty="0" err="1" smtClean="0"/>
                  <a:t>between</a:t>
                </a:r>
                <a:r>
                  <a:rPr lang="sv-SE" sz="2400" dirty="0" smtClean="0"/>
                  <a:t> </a:t>
                </a:r>
                <a:r>
                  <a:rPr lang="sv-SE" sz="2400" i="1" dirty="0" smtClean="0"/>
                  <a:t>f</a:t>
                </a:r>
                <a:r>
                  <a:rPr lang="sv-SE" sz="2400" dirty="0" smtClean="0"/>
                  <a:t> and </a:t>
                </a:r>
                <a:r>
                  <a:rPr lang="sv-SE" sz="2400" i="1" dirty="0" smtClean="0"/>
                  <a:t>y</a:t>
                </a:r>
                <a:r>
                  <a:rPr lang="sv-SE" sz="2400" dirty="0" smtClean="0"/>
                  <a:t> or </a:t>
                </a:r>
                <a:r>
                  <a:rPr lang="sv-SE" sz="2400" i="1" dirty="0" smtClean="0"/>
                  <a:t>f</a:t>
                </a:r>
                <a:r>
                  <a:rPr lang="sv-SE" sz="2400" dirty="0" smtClean="0"/>
                  <a:t> and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sv-SE" sz="2400" i="1" dirty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273" t="-1762" r="-1748" b="-54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41D8-FAB9-477A-8D85-141354E845E6}" type="slidenum">
              <a:rPr lang="sv-SE" smtClean="0"/>
              <a:pPr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9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Strong </a:t>
            </a:r>
            <a:r>
              <a:rPr lang="sv-SE" dirty="0" err="1" smtClean="0"/>
              <a:t>credit-growth</a:t>
            </a:r>
            <a:r>
              <a:rPr lang="sv-SE" dirty="0" smtClean="0"/>
              <a:t> </a:t>
            </a:r>
            <a:r>
              <a:rPr lang="sv-SE" dirty="0"/>
              <a:t>to </a:t>
            </a:r>
            <a:r>
              <a:rPr lang="sv-SE" dirty="0" err="1"/>
              <a:t>households</a:t>
            </a:r>
            <a:r>
              <a:rPr lang="sv-SE" dirty="0"/>
              <a:t> in </a:t>
            </a:r>
            <a:r>
              <a:rPr lang="sv-SE" dirty="0" smtClean="0"/>
              <a:t>Sweden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642" y="1617695"/>
            <a:ext cx="7598535" cy="469295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949261" y="6286042"/>
            <a:ext cx="41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0070C0"/>
                </a:solidFill>
              </a:rPr>
              <a:t>Households</a:t>
            </a:r>
            <a:r>
              <a:rPr lang="sv-SE" dirty="0" smtClean="0">
                <a:solidFill>
                  <a:srgbClr val="0070C0"/>
                </a:solidFill>
              </a:rPr>
              <a:t>    </a:t>
            </a:r>
            <a:r>
              <a:rPr lang="sv-SE" dirty="0" smtClean="0">
                <a:solidFill>
                  <a:srgbClr val="C00000"/>
                </a:solidFill>
              </a:rPr>
              <a:t>Non-</a:t>
            </a:r>
            <a:r>
              <a:rPr lang="sv-SE" dirty="0" err="1" smtClean="0">
                <a:solidFill>
                  <a:srgbClr val="C00000"/>
                </a:solidFill>
              </a:rPr>
              <a:t>financial</a:t>
            </a:r>
            <a:r>
              <a:rPr lang="sv-SE" dirty="0" smtClean="0">
                <a:solidFill>
                  <a:srgbClr val="C00000"/>
                </a:solidFill>
              </a:rPr>
              <a:t> </a:t>
            </a:r>
            <a:r>
              <a:rPr lang="sv-SE" dirty="0" err="1" smtClean="0">
                <a:solidFill>
                  <a:srgbClr val="C00000"/>
                </a:solidFill>
              </a:rPr>
              <a:t>firms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Why</a:t>
            </a:r>
            <a:r>
              <a:rPr lang="sv-SE" dirty="0" smtClean="0"/>
              <a:t> </a:t>
            </a:r>
            <a:r>
              <a:rPr lang="sv-SE" dirty="0" err="1" smtClean="0"/>
              <a:t>does</a:t>
            </a:r>
            <a:r>
              <a:rPr lang="sv-SE" dirty="0" smtClean="0"/>
              <a:t> the </a:t>
            </a:r>
            <a:r>
              <a:rPr lang="sv-SE" dirty="0" err="1" smtClean="0"/>
              <a:t>monetary</a:t>
            </a:r>
            <a:r>
              <a:rPr lang="sv-SE" dirty="0" smtClean="0"/>
              <a:t> policy </a:t>
            </a:r>
            <a:r>
              <a:rPr lang="sv-SE" dirty="0" err="1" smtClean="0"/>
              <a:t>mandate</a:t>
            </a:r>
            <a:r>
              <a:rPr lang="sv-SE" dirty="0" smtClean="0"/>
              <a:t> focus on </a:t>
            </a:r>
            <a:r>
              <a:rPr lang="sv-SE" dirty="0" err="1" smtClean="0"/>
              <a:t>price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High</a:t>
            </a:r>
            <a:r>
              <a:rPr lang="sv-SE" dirty="0" smtClean="0"/>
              <a:t> and volatile inflation 1960-80</a:t>
            </a:r>
          </a:p>
          <a:p>
            <a:r>
              <a:rPr lang="sv-SE" dirty="0" smtClean="0"/>
              <a:t>Back </a:t>
            </a:r>
            <a:r>
              <a:rPr lang="sv-SE" dirty="0" err="1" smtClean="0"/>
              <a:t>then</a:t>
            </a:r>
            <a:r>
              <a:rPr lang="sv-SE" dirty="0" smtClean="0"/>
              <a:t>, </a:t>
            </a:r>
            <a:r>
              <a:rPr lang="sv-SE" dirty="0" err="1" smtClean="0"/>
              <a:t>belief</a:t>
            </a:r>
            <a:r>
              <a:rPr lang="sv-SE" dirty="0" smtClean="0"/>
              <a:t> in long-</a:t>
            </a:r>
            <a:r>
              <a:rPr lang="sv-SE" dirty="0" err="1" smtClean="0"/>
              <a:t>run</a:t>
            </a:r>
            <a:r>
              <a:rPr lang="sv-SE" dirty="0" smtClean="0"/>
              <a:t> </a:t>
            </a:r>
            <a:r>
              <a:rPr lang="sv-SE" dirty="0" err="1" smtClean="0"/>
              <a:t>trade</a:t>
            </a:r>
            <a:r>
              <a:rPr lang="sv-SE" dirty="0" smtClean="0"/>
              <a:t>-off : pi = … - u</a:t>
            </a:r>
          </a:p>
          <a:p>
            <a:pPr lvl="1"/>
            <a:r>
              <a:rPr lang="sv-SE" dirty="0" err="1" smtClean="0"/>
              <a:t>Conclusion</a:t>
            </a:r>
            <a:r>
              <a:rPr lang="sv-SE" dirty="0" smtClean="0"/>
              <a:t>: </a:t>
            </a:r>
            <a:r>
              <a:rPr lang="sv-SE" dirty="0" err="1" smtClean="0"/>
              <a:t>average</a:t>
            </a:r>
            <a:r>
              <a:rPr lang="sv-SE" dirty="0" smtClean="0"/>
              <a:t> u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</a:t>
            </a:r>
            <a:r>
              <a:rPr lang="sv-SE" dirty="0" err="1" smtClean="0"/>
              <a:t>average</a:t>
            </a:r>
            <a:r>
              <a:rPr lang="sv-SE" dirty="0" smtClean="0"/>
              <a:t> inflation </a:t>
            </a:r>
            <a:r>
              <a:rPr lang="sv-SE" dirty="0" err="1" smtClean="0"/>
              <a:t>high</a:t>
            </a:r>
            <a:endParaRPr lang="sv-SE" dirty="0" smtClean="0"/>
          </a:p>
          <a:p>
            <a:r>
              <a:rPr lang="sv-SE" dirty="0" smtClean="0"/>
              <a:t>RE-revolution: Lucas, </a:t>
            </a:r>
            <a:r>
              <a:rPr lang="sv-SE" dirty="0" err="1" smtClean="0"/>
              <a:t>Sargent</a:t>
            </a:r>
            <a:r>
              <a:rPr lang="sv-SE" dirty="0" smtClean="0"/>
              <a:t>, </a:t>
            </a:r>
            <a:r>
              <a:rPr lang="sv-SE" dirty="0" err="1" smtClean="0"/>
              <a:t>Barro</a:t>
            </a:r>
            <a:r>
              <a:rPr lang="sv-SE" dirty="0" smtClean="0"/>
              <a:t>-Gordon</a:t>
            </a:r>
          </a:p>
          <a:p>
            <a:pPr lvl="1"/>
            <a:r>
              <a:rPr lang="sv-SE" dirty="0" err="1" smtClean="0"/>
              <a:t>Monetary</a:t>
            </a:r>
            <a:r>
              <a:rPr lang="sv-SE" dirty="0" smtClean="0"/>
              <a:t> policy lacks long-</a:t>
            </a:r>
            <a:r>
              <a:rPr lang="sv-SE" dirty="0" err="1" smtClean="0"/>
              <a:t>run</a:t>
            </a:r>
            <a:r>
              <a:rPr lang="sv-SE" dirty="0" smtClean="0"/>
              <a:t> real </a:t>
            </a:r>
            <a:r>
              <a:rPr lang="sv-SE" dirty="0" err="1" smtClean="0"/>
              <a:t>effects</a:t>
            </a:r>
            <a:endParaRPr lang="sv-SE" dirty="0" smtClean="0"/>
          </a:p>
          <a:p>
            <a:pPr lvl="1"/>
            <a:r>
              <a:rPr lang="sv-SE" dirty="0" err="1" smtClean="0"/>
              <a:t>Political</a:t>
            </a:r>
            <a:r>
              <a:rPr lang="sv-SE" dirty="0" smtClean="0"/>
              <a:t> business-</a:t>
            </a:r>
            <a:r>
              <a:rPr lang="sv-SE" dirty="0" err="1" smtClean="0"/>
              <a:t>cycles</a:t>
            </a:r>
            <a:r>
              <a:rPr lang="sv-SE" dirty="0" smtClean="0"/>
              <a:t> </a:t>
            </a:r>
            <a:r>
              <a:rPr lang="sv-SE" dirty="0" err="1" smtClean="0"/>
              <a:t>creates</a:t>
            </a:r>
            <a:r>
              <a:rPr lang="sv-SE" dirty="0" smtClean="0"/>
              <a:t> short-</a:t>
            </a:r>
            <a:r>
              <a:rPr lang="sv-SE" dirty="0" err="1" smtClean="0"/>
              <a:t>run</a:t>
            </a:r>
            <a:r>
              <a:rPr lang="sv-SE" dirty="0" smtClean="0"/>
              <a:t> </a:t>
            </a:r>
            <a:r>
              <a:rPr lang="sv-SE" dirty="0" err="1" smtClean="0"/>
              <a:t>losses</a:t>
            </a:r>
            <a:endParaRPr lang="sv-SE" dirty="0" smtClean="0"/>
          </a:p>
          <a:p>
            <a:r>
              <a:rPr lang="sv-SE" dirty="0" err="1" smtClean="0"/>
              <a:t>Conclusion</a:t>
            </a:r>
            <a:r>
              <a:rPr lang="sv-SE" dirty="0" smtClean="0"/>
              <a:t>: </a:t>
            </a:r>
            <a:r>
              <a:rPr lang="sv-SE" dirty="0" err="1" smtClean="0"/>
              <a:t>delegate</a:t>
            </a:r>
            <a:r>
              <a:rPr lang="sv-SE" dirty="0" smtClean="0"/>
              <a:t> MP to independent central bank</a:t>
            </a:r>
          </a:p>
          <a:p>
            <a:pPr lvl="1"/>
            <a:r>
              <a:rPr lang="sv-SE" dirty="0" err="1" smtClean="0"/>
              <a:t>Provide</a:t>
            </a:r>
            <a:r>
              <a:rPr lang="sv-SE" dirty="0" smtClean="0"/>
              <a:t> ”nominal </a:t>
            </a:r>
            <a:r>
              <a:rPr lang="sv-SE" dirty="0" err="1" smtClean="0"/>
              <a:t>anchor</a:t>
            </a:r>
            <a:r>
              <a:rPr lang="sv-SE" dirty="0" smtClean="0"/>
              <a:t>”</a:t>
            </a:r>
          </a:p>
          <a:p>
            <a:pPr lvl="1"/>
            <a:r>
              <a:rPr lang="sv-SE" dirty="0" err="1" smtClean="0"/>
              <a:t>Sticky</a:t>
            </a:r>
            <a:r>
              <a:rPr lang="sv-SE" dirty="0" smtClean="0"/>
              <a:t> </a:t>
            </a:r>
            <a:r>
              <a:rPr lang="sv-SE" dirty="0" err="1" smtClean="0"/>
              <a:t>prices</a:t>
            </a:r>
            <a:r>
              <a:rPr lang="sv-SE" dirty="0" smtClean="0"/>
              <a:t> and </a:t>
            </a:r>
            <a:r>
              <a:rPr lang="sv-SE" dirty="0" err="1" smtClean="0"/>
              <a:t>wages</a:t>
            </a:r>
            <a:r>
              <a:rPr lang="sv-SE" dirty="0" smtClean="0"/>
              <a:t> -&gt; </a:t>
            </a:r>
            <a:r>
              <a:rPr lang="sv-SE" dirty="0" err="1" smtClean="0"/>
              <a:t>monetary</a:t>
            </a:r>
            <a:r>
              <a:rPr lang="sv-SE" dirty="0" smtClean="0"/>
              <a:t> policy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influence</a:t>
            </a:r>
            <a:r>
              <a:rPr lang="sv-SE" dirty="0" smtClean="0"/>
              <a:t> real </a:t>
            </a:r>
            <a:r>
              <a:rPr lang="sv-SE" dirty="0" err="1" smtClean="0"/>
              <a:t>interest</a:t>
            </a:r>
            <a:r>
              <a:rPr lang="sv-SE" dirty="0" smtClean="0"/>
              <a:t> rates and </a:t>
            </a:r>
            <a:r>
              <a:rPr lang="sv-SE" dirty="0" err="1" smtClean="0"/>
              <a:t>thereby</a:t>
            </a:r>
            <a:r>
              <a:rPr lang="sv-SE" dirty="0" smtClean="0"/>
              <a:t> </a:t>
            </a:r>
            <a:r>
              <a:rPr lang="sv-SE" dirty="0" err="1" smtClean="0"/>
              <a:t>economic</a:t>
            </a:r>
            <a:r>
              <a:rPr lang="sv-SE" dirty="0" smtClean="0"/>
              <a:t> </a:t>
            </a:r>
            <a:r>
              <a:rPr lang="sv-SE" dirty="0" err="1" smtClean="0"/>
              <a:t>activity</a:t>
            </a:r>
            <a:r>
              <a:rPr lang="sv-SE" dirty="0" smtClean="0"/>
              <a:t> and </a:t>
            </a:r>
            <a:r>
              <a:rPr lang="sv-SE" dirty="0" err="1" smtClean="0"/>
              <a:t>prices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66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Pre-</a:t>
            </a:r>
            <a:r>
              <a:rPr lang="sv-SE" dirty="0" err="1" smtClean="0"/>
              <a:t>crisis</a:t>
            </a:r>
            <a:r>
              <a:rPr lang="sv-SE" dirty="0" smtClean="0"/>
              <a:t> </a:t>
            </a:r>
            <a:r>
              <a:rPr lang="sv-SE" dirty="0" err="1" smtClean="0"/>
              <a:t>monetary</a:t>
            </a:r>
            <a:r>
              <a:rPr lang="sv-SE" dirty="0" smtClean="0"/>
              <a:t> policy </a:t>
            </a:r>
            <a:r>
              <a:rPr lang="sv-SE" dirty="0" err="1" smtClean="0"/>
              <a:t>framework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sv-SE" dirty="0" smtClean="0"/>
                  <a:t>Flexible inflation </a:t>
                </a:r>
                <a:r>
                  <a:rPr lang="sv-SE" dirty="0" err="1" smtClean="0"/>
                  <a:t>targeting</a:t>
                </a:r>
                <a:r>
                  <a:rPr lang="sv-SE" dirty="0" smtClean="0"/>
                  <a:t> (Svensson 2007, EER)</a:t>
                </a:r>
                <a:endParaRPr lang="sv-SE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sv-SE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v-SE" b="0" i="1" smtClean="0">
                        <a:latin typeface="Cambria Math"/>
                      </a:rPr>
                      <m:t>𝐿</m:t>
                    </m:r>
                    <m:r>
                      <a:rPr lang="sv-SE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/>
                          </a:rPr>
                          <m:t>(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sv-SE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sv-SE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sv-SE" dirty="0" smtClean="0">
                    <a:sym typeface="Symbol"/>
                  </a:rPr>
                  <a:t>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/>
                          </a:rPr>
                          <m:t>(</m:t>
                        </m:r>
                        <m:r>
                          <a:rPr lang="sv-SE" b="0" i="1" smtClean="0">
                            <a:latin typeface="Cambria Math"/>
                          </a:rPr>
                          <m:t>𝑥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sv-SE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sv-SE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v-SE" dirty="0" smtClean="0"/>
              </a:p>
              <a:p>
                <a:pPr marL="0" indent="0" algn="ctr">
                  <a:buNone/>
                </a:pPr>
                <a:endParaRPr lang="sv-SE" dirty="0"/>
              </a:p>
              <a:p>
                <a14:m>
                  <m:oMath xmlns:m="http://schemas.openxmlformats.org/officeDocument/2006/math">
                    <m:r>
                      <a:rPr lang="sv-SE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sv-SE" dirty="0" smtClean="0"/>
                  <a:t> inflation, x </a:t>
                </a:r>
                <a:r>
                  <a:rPr lang="sv-SE" dirty="0" err="1" smtClean="0"/>
                  <a:t>resource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utilisation</a:t>
                </a:r>
                <a:r>
                  <a:rPr lang="sv-SE" dirty="0" smtClean="0"/>
                  <a:t>, </a:t>
                </a:r>
                <a:r>
                  <a:rPr lang="sv-SE" dirty="0" smtClean="0"/>
                  <a:t>or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unemployment</a:t>
                </a:r>
                <a:endParaRPr lang="sv-SE" dirty="0" smtClean="0"/>
              </a:p>
              <a:p>
                <a:endParaRPr lang="sv-SE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v-SE" b="0" i="1" smtClean="0">
                        <a:latin typeface="Cambria Math"/>
                      </a:rPr>
                      <m:t>𝑥</m:t>
                    </m:r>
                    <m:r>
                      <a:rPr lang="sv-SE" b="0" i="1" smtClean="0">
                        <a:latin typeface="Cambria Math"/>
                      </a:rPr>
                      <m:t>=−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sv-SE" b="0" i="1" smtClean="0">
                        <a:latin typeface="Cambria Math"/>
                      </a:rPr>
                      <m:t>(</m:t>
                    </m:r>
                    <m:r>
                      <a:rPr lang="sv-SE" b="0" i="1" smtClean="0">
                        <a:latin typeface="Cambria Math"/>
                      </a:rPr>
                      <m:t>𝑖</m:t>
                    </m:r>
                    <m:r>
                      <a:rPr lang="sv-SE" b="0" i="1" smtClean="0">
                        <a:latin typeface="Cambria Math"/>
                      </a:rPr>
                      <m:t>−</m:t>
                    </m:r>
                    <m:r>
                      <a:rPr lang="sv-SE" b="0" i="1" smtClean="0">
                        <a:latin typeface="Cambria Math"/>
                      </a:rPr>
                      <m:t>𝐸</m:t>
                    </m:r>
                    <m:r>
                      <a:rPr lang="sv-SE" b="0" i="1" smtClean="0">
                        <a:latin typeface="Cambria Math"/>
                      </a:rPr>
                      <m:t>(</m:t>
                    </m:r>
                    <m:r>
                      <a:rPr lang="sv-SE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sv-SE" dirty="0" smtClean="0"/>
                  <a:t>))</a:t>
                </a:r>
              </a:p>
              <a:p>
                <a:pPr marL="0" indent="0" algn="ctr">
                  <a:buNone/>
                </a:pPr>
                <a:endParaRPr lang="sv-SE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sv-SE" b="0" i="1" smtClean="0">
                          <a:latin typeface="Cambria Math"/>
                        </a:rPr>
                        <m:t>=</m:t>
                      </m:r>
                      <m:r>
                        <a:rPr lang="sv-SE" b="0" i="1" smtClean="0">
                          <a:latin typeface="Cambria Math"/>
                          <a:sym typeface="Symbol"/>
                        </a:rPr>
                        <m:t></m:t>
                      </m:r>
                      <m:r>
                        <a:rPr lang="sv-SE" b="0" i="1" smtClean="0">
                          <a:latin typeface="Cambria Math"/>
                          <a:sym typeface="Symbol"/>
                        </a:rPr>
                        <m:t>𝑥</m:t>
                      </m:r>
                    </m:oMath>
                  </m:oMathPara>
                </a14:m>
                <a:endParaRPr lang="sv-SE" b="0" dirty="0" smtClean="0">
                  <a:sym typeface="Symbol"/>
                </a:endParaRPr>
              </a:p>
              <a:p>
                <a:pPr marL="0" indent="0" algn="ctr">
                  <a:buNone/>
                </a:pPr>
                <a:endParaRPr lang="sv-SE" dirty="0" smtClean="0"/>
              </a:p>
              <a:p>
                <a:r>
                  <a:rPr lang="sv-SE" dirty="0" err="1" smtClean="0"/>
                  <a:t>Conclusion</a:t>
                </a:r>
                <a:r>
                  <a:rPr lang="sv-SE" dirty="0" smtClean="0"/>
                  <a:t>: </a:t>
                </a:r>
                <a:r>
                  <a:rPr lang="sv-SE" dirty="0" err="1" smtClean="0"/>
                  <a:t>monetary</a:t>
                </a:r>
                <a:r>
                  <a:rPr lang="sv-SE" dirty="0" smtClean="0"/>
                  <a:t> policy </a:t>
                </a:r>
                <a:r>
                  <a:rPr lang="sv-SE" dirty="0" err="1" smtClean="0"/>
                  <a:t>balances</a:t>
                </a:r>
                <a:r>
                  <a:rPr lang="sv-SE" dirty="0" smtClean="0"/>
                  <a:t> inflation and RU</a:t>
                </a:r>
              </a:p>
              <a:p>
                <a:pPr marL="0" indent="0" algn="ctr">
                  <a:buNone/>
                </a:pPr>
                <a:endParaRPr lang="sv-SE" dirty="0"/>
              </a:p>
              <a:p>
                <a:endParaRPr lang="sv-SE" dirty="0"/>
              </a:p>
            </p:txBody>
          </p:sp>
        </mc:Choice>
        <mc:Fallback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98" t="-20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2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Strong </a:t>
            </a:r>
            <a:r>
              <a:rPr lang="sv-SE" dirty="0" err="1" smtClean="0"/>
              <a:t>growth</a:t>
            </a:r>
            <a:r>
              <a:rPr lang="sv-SE" dirty="0" smtClean="0"/>
              <a:t> in Swedish house-</a:t>
            </a:r>
            <a:r>
              <a:rPr lang="sv-SE" dirty="0" err="1" smtClean="0"/>
              <a:t>prices</a:t>
            </a:r>
            <a:r>
              <a:rPr lang="sv-SE" dirty="0" smtClean="0"/>
              <a:t>, fundamentals or </a:t>
            </a:r>
            <a:r>
              <a:rPr lang="sv-SE" dirty="0" err="1" smtClean="0"/>
              <a:t>bubble</a:t>
            </a:r>
            <a:r>
              <a:rPr lang="sv-SE" dirty="0" smtClean="0"/>
              <a:t>?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383" y="1655763"/>
            <a:ext cx="6233296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2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Household</a:t>
            </a:r>
            <a:r>
              <a:rPr lang="sv-SE" dirty="0" smtClean="0"/>
              <a:t> </a:t>
            </a:r>
            <a:r>
              <a:rPr lang="sv-SE" dirty="0" err="1" smtClean="0"/>
              <a:t>debt</a:t>
            </a:r>
            <a:r>
              <a:rPr lang="sv-SE" dirty="0" smtClean="0"/>
              <a:t> to </a:t>
            </a:r>
            <a:r>
              <a:rPr lang="sv-SE" dirty="0" err="1" smtClean="0"/>
              <a:t>income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383" y="1655763"/>
            <a:ext cx="6233296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Interest</a:t>
            </a:r>
            <a:r>
              <a:rPr lang="sv-SE" dirty="0" smtClean="0"/>
              <a:t> </a:t>
            </a:r>
            <a:r>
              <a:rPr lang="sv-SE" dirty="0" err="1" smtClean="0"/>
              <a:t>expenditure</a:t>
            </a:r>
            <a:r>
              <a:rPr lang="sv-SE" dirty="0" smtClean="0"/>
              <a:t>/</a:t>
            </a:r>
            <a:r>
              <a:rPr lang="sv-SE" dirty="0" err="1" smtClean="0"/>
              <a:t>income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1679222"/>
            <a:ext cx="6977063" cy="44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9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err="1" smtClean="0"/>
              <a:t>Narrow</a:t>
            </a:r>
            <a:r>
              <a:rPr lang="sv-SE" dirty="0" smtClean="0"/>
              <a:t> definition: ”</a:t>
            </a:r>
            <a:r>
              <a:rPr lang="sv-SE" dirty="0" err="1" smtClean="0"/>
              <a:t>Banking</a:t>
            </a:r>
            <a:r>
              <a:rPr lang="sv-SE" dirty="0" smtClean="0"/>
              <a:t> system reasonably robust”</a:t>
            </a:r>
          </a:p>
          <a:p>
            <a:endParaRPr lang="sv-SE" dirty="0"/>
          </a:p>
          <a:p>
            <a:r>
              <a:rPr lang="sv-SE" dirty="0" err="1" smtClean="0"/>
              <a:t>Broader</a:t>
            </a:r>
            <a:r>
              <a:rPr lang="sv-SE" dirty="0" smtClean="0"/>
              <a:t> definition: ”</a:t>
            </a:r>
            <a:r>
              <a:rPr lang="sv-SE" dirty="0" err="1" smtClean="0"/>
              <a:t>Financial</a:t>
            </a:r>
            <a:r>
              <a:rPr lang="sv-SE" dirty="0" smtClean="0"/>
              <a:t> system reasonably robust”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47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8da6dd5f-89c5-4491-983c-080ed532ae09"/>
</p:tagLst>
</file>

<file path=ppt/theme/theme1.xml><?xml version="1.0" encoding="utf-8"?>
<a:theme xmlns:a="http://schemas.openxmlformats.org/drawingml/2006/main" name="Riksbank 4x3">
  <a:themeElements>
    <a:clrScheme name="R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1B9"/>
      </a:accent1>
      <a:accent2>
        <a:srgbClr val="B91E2B"/>
      </a:accent2>
      <a:accent3>
        <a:srgbClr val="5AC1D0"/>
      </a:accent3>
      <a:accent4>
        <a:srgbClr val="F59A00"/>
      </a:accent4>
      <a:accent5>
        <a:srgbClr val="9AC331"/>
      </a:accent5>
      <a:accent6>
        <a:srgbClr val="8D70B0"/>
      </a:accent6>
      <a:hlink>
        <a:srgbClr val="0563C1"/>
      </a:hlink>
      <a:folHlink>
        <a:srgbClr val="954F72"/>
      </a:folHlink>
    </a:clrScheme>
    <a:fontScheme name="R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iksbanksblå (ej diagramfärg)">
      <a:srgbClr val="0053A1"/>
    </a:custClr>
    <a:custClr name="Orange">
      <a:srgbClr val="E9530E"/>
    </a:custClr>
    <a:custClr name="Grå">
      <a:srgbClr val="AFB6BD"/>
    </a:custClr>
    <a:custClr name="Rosa">
      <a:srgbClr val="F1919E"/>
    </a:custClr>
  </a:custClrLst>
  <a:extLst>
    <a:ext uri="{05A4C25C-085E-4340-85A3-A5531E510DB2}">
      <thm15:themeFamily xmlns:thm15="http://schemas.microsoft.com/office/thememl/2012/main" name="Blank.potx" id="{303F0A81-700D-4171-9C03-2344F41DC5F8}" vid="{1F93976E-2A3E-4DD7-A051-1624EFB7CE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366</TotalTime>
  <Words>1128</Words>
  <Application>Microsoft Office PowerPoint</Application>
  <PresentationFormat>Bildspel på skärmen (4:3)</PresentationFormat>
  <Paragraphs>240</Paragraphs>
  <Slides>39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Gisha</vt:lpstr>
      <vt:lpstr>Symbol</vt:lpstr>
      <vt:lpstr>Wingdings</vt:lpstr>
      <vt:lpstr>Riksbank 4x3</vt:lpstr>
      <vt:lpstr>Monetary policy and financial stability      </vt:lpstr>
      <vt:lpstr>Introduction</vt:lpstr>
      <vt:lpstr>PowerPoint-presentation</vt:lpstr>
      <vt:lpstr>Why does the monetary policy mandate focus on price stability?</vt:lpstr>
      <vt:lpstr>Pre-crisis monetary policy framework</vt:lpstr>
      <vt:lpstr>Strong growth in Swedish house-prices, fundamentals or bubble?</vt:lpstr>
      <vt:lpstr>Household debt to income</vt:lpstr>
      <vt:lpstr>Interest expenditure/income</vt:lpstr>
      <vt:lpstr>Financial stability</vt:lpstr>
      <vt:lpstr>Conclustions from financial crisis</vt:lpstr>
      <vt:lpstr>Monetary policy effects on imbalances </vt:lpstr>
      <vt:lpstr>Rethinking the monetary policy framework - Smets (2013) </vt:lpstr>
      <vt:lpstr>Smets (2013)</vt:lpstr>
      <vt:lpstr>Smets three questions </vt:lpstr>
      <vt:lpstr>Schematic outline: concern for imbalances</vt:lpstr>
      <vt:lpstr>1. Modified Jackson-hole consensus</vt:lpstr>
      <vt:lpstr>2. Leaning against the wind vindicated</vt:lpstr>
      <vt:lpstr>3. Financial stability is price stability</vt:lpstr>
      <vt:lpstr>Two alternatives</vt:lpstr>
      <vt:lpstr>Empirical cost-benefit analysis  Svensson (2015)</vt:lpstr>
      <vt:lpstr>Policy problem</vt:lpstr>
      <vt:lpstr>Benefits: Tighter MP can reduce risks</vt:lpstr>
      <vt:lpstr>Building blocks</vt:lpstr>
      <vt:lpstr>Unemployment depends on crisis</vt:lpstr>
      <vt:lpstr>Svenssons experiment: rate hike</vt:lpstr>
      <vt:lpstr>Quantitative benefits</vt:lpstr>
      <vt:lpstr>Quantitative costs</vt:lpstr>
      <vt:lpstr>In Svenssons benchmark cal – does not pay to lean against the wind</vt:lpstr>
      <vt:lpstr>Conclusions</vt:lpstr>
      <vt:lpstr>Discussion</vt:lpstr>
      <vt:lpstr>Discussion</vt:lpstr>
      <vt:lpstr>Effects from interest rates to debt can be larger if misperceptions… Debt/disposable income, Walentin (2013)</vt:lpstr>
      <vt:lpstr>The Swedish policy-debate</vt:lpstr>
      <vt:lpstr>Extra</vt:lpstr>
      <vt:lpstr>Alternative take: adding financial stability as a separate objective</vt:lpstr>
      <vt:lpstr>Two alternative strategies</vt:lpstr>
      <vt:lpstr>Two alternative strategies</vt:lpstr>
      <vt:lpstr>Suggested answers:</vt:lpstr>
      <vt:lpstr>Strong credit-growth to households in Sweden</vt:lpstr>
    </vt:vector>
  </TitlesOfParts>
  <Company>Sveriges riksbank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Monetary policy and financial stability</dc:title>
  <dc:creator>Vestin, David</dc:creator>
  <cp:lastModifiedBy>Vestin, David</cp:lastModifiedBy>
  <cp:revision>30</cp:revision>
  <dcterms:created xsi:type="dcterms:W3CDTF">2016-11-27T08:36:37Z</dcterms:created>
  <dcterms:modified xsi:type="dcterms:W3CDTF">2016-11-28T08:59:22Z</dcterms:modified>
</cp:coreProperties>
</file>