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9"/>
  </p:notesMasterIdLst>
  <p:sldIdLst>
    <p:sldId id="256" r:id="rId2"/>
    <p:sldId id="258" r:id="rId3"/>
    <p:sldId id="264" r:id="rId4"/>
    <p:sldId id="268" r:id="rId5"/>
    <p:sldId id="269" r:id="rId6"/>
    <p:sldId id="270" r:id="rId7"/>
    <p:sldId id="260" r:id="rId8"/>
    <p:sldId id="262" r:id="rId9"/>
    <p:sldId id="261" r:id="rId10"/>
    <p:sldId id="265" r:id="rId11"/>
    <p:sldId id="273" r:id="rId12"/>
    <p:sldId id="263" r:id="rId13"/>
    <p:sldId id="266" r:id="rId14"/>
    <p:sldId id="267" r:id="rId15"/>
    <p:sldId id="274" r:id="rId16"/>
    <p:sldId id="275" r:id="rId17"/>
    <p:sldId id="276" r:id="rId18"/>
  </p:sldIdLst>
  <p:sldSz cx="9144000" cy="6858000" type="screen4x3"/>
  <p:notesSz cx="6772275" cy="9902825"/>
  <p:defaultTextStyle>
    <a:defPPr>
      <a:defRPr lang="sv-SE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ntax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ntax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ntax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ntax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ntax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yntax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yntax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yntax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yntax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36" y="-96"/>
      </p:cViewPr>
      <p:guideLst>
        <p:guide orient="horz" pos="3119"/>
        <p:guide pos="21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528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35400" y="0"/>
            <a:ext cx="2935288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6F1EE-1B5D-4222-8423-6C7A61132963}" type="datetimeFigureOut">
              <a:rPr lang="sv-SE" smtClean="0"/>
              <a:t>2015-11-18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2950"/>
            <a:ext cx="4949825" cy="3713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7863" y="4703763"/>
            <a:ext cx="5416550" cy="44561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05938"/>
            <a:ext cx="293528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35400" y="9405938"/>
            <a:ext cx="2935288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0FB547-5125-42A6-AB45-609D864004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0682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FB547-5125-42A6-AB45-609D86400490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5685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671888" y="5640388"/>
            <a:ext cx="4311650" cy="350837"/>
          </a:xfrm>
        </p:spPr>
        <p:txBody>
          <a:bodyPr lIns="91440"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  <a:endParaRPr lang="sv-SE" noProof="0" dirty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670300" y="1150938"/>
            <a:ext cx="4318000" cy="4318000"/>
          </a:xfrm>
          <a:solidFill>
            <a:schemeClr val="tx1"/>
          </a:solidFill>
        </p:spPr>
        <p:txBody>
          <a:bodyPr lIns="91440" tIns="45720" rIns="91440" bIns="45720" anchor="ctr"/>
          <a:lstStyle>
            <a:lvl1pPr algn="ctr">
              <a:defRPr sz="4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smtClean="0"/>
              <a:t>Klicka här för att ändra format</a:t>
            </a:r>
            <a:endParaRPr lang="sv-SE" noProof="0" dirty="0" smtClean="0"/>
          </a:p>
        </p:txBody>
      </p:sp>
      <p:pic>
        <p:nvPicPr>
          <p:cNvPr id="5127" name="Picture 7" descr="RB_logo_24-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1150938"/>
            <a:ext cx="216217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F853-C5B1-4F7D-9BC7-9558ECE549F4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12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4AF412-940A-49B2-BF64-47678365F4A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6552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4013" y="250825"/>
            <a:ext cx="2057400" cy="58753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1813" y="250825"/>
            <a:ext cx="6019800" cy="58753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6BD46-823E-4CC9-BA97-D28F2C91D4D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162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Öpp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671888" y="5640388"/>
            <a:ext cx="4311650" cy="350837"/>
          </a:xfrm>
        </p:spPr>
        <p:txBody>
          <a:bodyPr lIns="91440"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  <a:endParaRPr lang="sv-SE" noProof="0" dirty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670300" y="1150938"/>
            <a:ext cx="4318000" cy="4318000"/>
          </a:xfrm>
          <a:solidFill>
            <a:schemeClr val="tx1"/>
          </a:solidFill>
        </p:spPr>
        <p:txBody>
          <a:bodyPr lIns="91440" tIns="45720" rIns="91440" bIns="45720" anchor="ctr"/>
          <a:lstStyle>
            <a:lvl1pPr algn="ctr">
              <a:defRPr sz="4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pic>
        <p:nvPicPr>
          <p:cNvPr id="5127" name="Picture 7" descr="RB_logo_24-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1150938"/>
            <a:ext cx="216217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16"/>
          <p:cNvSpPr txBox="1">
            <a:spLocks noChangeArrowheads="1"/>
          </p:cNvSpPr>
          <p:nvPr/>
        </p:nvSpPr>
        <p:spPr bwMode="auto">
          <a:xfrm>
            <a:off x="1043608" y="5661025"/>
            <a:ext cx="22320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sv-SE" sz="1000" dirty="0">
                <a:latin typeface="+mj-lt"/>
              </a:rPr>
              <a:t>HANTERINGSKLASS: ÖPPEN</a:t>
            </a:r>
          </a:p>
        </p:txBody>
      </p:sp>
    </p:spTree>
    <p:extLst>
      <p:ext uri="{BB962C8B-B14F-4D97-AF65-F5344CB8AC3E}">
        <p14:creationId xmlns:p14="http://schemas.microsoft.com/office/powerpoint/2010/main" val="1230551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egräns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671888" y="5640388"/>
            <a:ext cx="4311650" cy="350837"/>
          </a:xfrm>
        </p:spPr>
        <p:txBody>
          <a:bodyPr lIns="91440"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  <a:endParaRPr lang="sv-SE" noProof="0" dirty="0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670300" y="1150938"/>
            <a:ext cx="4318000" cy="4318000"/>
          </a:xfrm>
          <a:solidFill>
            <a:schemeClr val="tx1"/>
          </a:solidFill>
        </p:spPr>
        <p:txBody>
          <a:bodyPr lIns="91440" tIns="45720" rIns="91440" bIns="45720" anchor="ctr"/>
          <a:lstStyle>
            <a:lvl1pPr algn="ctr">
              <a:defRPr sz="4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pic>
        <p:nvPicPr>
          <p:cNvPr id="5127" name="Picture 7" descr="RB_logo_24-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1150938"/>
            <a:ext cx="216217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16"/>
          <p:cNvSpPr txBox="1">
            <a:spLocks noChangeArrowheads="1"/>
          </p:cNvSpPr>
          <p:nvPr/>
        </p:nvSpPr>
        <p:spPr bwMode="auto">
          <a:xfrm>
            <a:off x="1043608" y="5661025"/>
            <a:ext cx="22320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sv-SE" sz="1000" dirty="0">
                <a:latin typeface="+mj-lt"/>
              </a:rPr>
              <a:t>HANTERINGSKLASS: </a:t>
            </a:r>
            <a:r>
              <a:rPr lang="sv-SE" sz="1000" dirty="0" smtClean="0">
                <a:latin typeface="+mj-lt"/>
              </a:rPr>
              <a:t>BEGRÄNSAD</a:t>
            </a:r>
            <a:endParaRPr lang="sv-SE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28116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änsl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671888" y="5640388"/>
            <a:ext cx="4311650" cy="350837"/>
          </a:xfrm>
        </p:spPr>
        <p:txBody>
          <a:bodyPr lIns="91440"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670300" y="1150938"/>
            <a:ext cx="4318000" cy="4318000"/>
          </a:xfrm>
          <a:solidFill>
            <a:schemeClr val="tx1"/>
          </a:solidFill>
        </p:spPr>
        <p:txBody>
          <a:bodyPr lIns="91440" tIns="45720" rIns="91440" bIns="45720" anchor="ctr"/>
          <a:lstStyle>
            <a:lvl1pPr algn="ctr">
              <a:defRPr sz="4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pic>
        <p:nvPicPr>
          <p:cNvPr id="5127" name="Picture 7" descr="RB_logo_24-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1150938"/>
            <a:ext cx="216217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16"/>
          <p:cNvSpPr txBox="1">
            <a:spLocks noChangeArrowheads="1"/>
          </p:cNvSpPr>
          <p:nvPr/>
        </p:nvSpPr>
        <p:spPr bwMode="auto">
          <a:xfrm>
            <a:off x="1043608" y="5661025"/>
            <a:ext cx="22320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sv-SE" sz="1000" dirty="0">
                <a:latin typeface="+mj-lt"/>
              </a:rPr>
              <a:t>HANTERINGSKLASS: KÄNSLIG</a:t>
            </a:r>
          </a:p>
        </p:txBody>
      </p:sp>
    </p:spTree>
    <p:extLst>
      <p:ext uri="{BB962C8B-B14F-4D97-AF65-F5344CB8AC3E}">
        <p14:creationId xmlns:p14="http://schemas.microsoft.com/office/powerpoint/2010/main" val="354002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Mycket känsl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671888" y="5640388"/>
            <a:ext cx="4311650" cy="350837"/>
          </a:xfrm>
        </p:spPr>
        <p:txBody>
          <a:bodyPr lIns="91440"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670300" y="1150938"/>
            <a:ext cx="4318000" cy="4318000"/>
          </a:xfrm>
          <a:solidFill>
            <a:schemeClr val="tx1"/>
          </a:solidFill>
        </p:spPr>
        <p:txBody>
          <a:bodyPr lIns="91440" tIns="45720" rIns="91440" bIns="45720" anchor="ctr"/>
          <a:lstStyle>
            <a:lvl1pPr algn="ctr">
              <a:defRPr sz="4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pic>
        <p:nvPicPr>
          <p:cNvPr id="5127" name="Picture 7" descr="RB_logo_24-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1150938"/>
            <a:ext cx="216217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42988" y="5661025"/>
            <a:ext cx="24479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sv-SE" sz="1000" dirty="0">
                <a:latin typeface="+mj-lt"/>
              </a:rPr>
              <a:t>HANTERINGSKLASS: MYCKET KÄNSLIG</a:t>
            </a:r>
            <a:r>
              <a:rPr lang="sv-SE" sz="900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622546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ubl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671888" y="5640388"/>
            <a:ext cx="4311650" cy="350837"/>
          </a:xfrm>
        </p:spPr>
        <p:txBody>
          <a:bodyPr lIns="91440"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670300" y="1150938"/>
            <a:ext cx="4318000" cy="4318000"/>
          </a:xfrm>
          <a:solidFill>
            <a:schemeClr val="tx1"/>
          </a:solidFill>
        </p:spPr>
        <p:txBody>
          <a:bodyPr lIns="91440" tIns="45720" rIns="91440" bIns="45720" anchor="ctr"/>
          <a:lstStyle>
            <a:lvl1pPr algn="ctr">
              <a:defRPr sz="4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pic>
        <p:nvPicPr>
          <p:cNvPr id="5127" name="Picture 7" descr="RB_logo_24-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1150938"/>
            <a:ext cx="216217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16"/>
          <p:cNvSpPr txBox="1">
            <a:spLocks noChangeArrowheads="1"/>
          </p:cNvSpPr>
          <p:nvPr/>
        </p:nvSpPr>
        <p:spPr bwMode="auto">
          <a:xfrm>
            <a:off x="1043608" y="5661248"/>
            <a:ext cx="25923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sv-SE" sz="1000" dirty="0">
                <a:latin typeface="+mj-lt"/>
              </a:rPr>
              <a:t>INFORMATION CLASSIFICATION</a:t>
            </a:r>
            <a:r>
              <a:rPr lang="sv-SE" sz="1000" dirty="0" smtClean="0">
                <a:latin typeface="+mj-lt"/>
              </a:rPr>
              <a:t>: </a:t>
            </a:r>
            <a:br>
              <a:rPr lang="sv-SE" sz="1000" dirty="0" smtClean="0">
                <a:latin typeface="+mj-lt"/>
              </a:rPr>
            </a:br>
            <a:r>
              <a:rPr lang="sv-SE" sz="1000" dirty="0" smtClean="0">
                <a:latin typeface="+mj-lt"/>
              </a:rPr>
              <a:t>RB </a:t>
            </a:r>
            <a:r>
              <a:rPr lang="sv-SE" sz="1000" dirty="0">
                <a:latin typeface="+mj-lt"/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26240594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estric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671888" y="5640388"/>
            <a:ext cx="4311650" cy="350837"/>
          </a:xfrm>
        </p:spPr>
        <p:txBody>
          <a:bodyPr lIns="91440"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670300" y="1150938"/>
            <a:ext cx="4318000" cy="4318000"/>
          </a:xfrm>
          <a:solidFill>
            <a:schemeClr val="tx1"/>
          </a:solidFill>
        </p:spPr>
        <p:txBody>
          <a:bodyPr lIns="91440" tIns="45720" rIns="91440" bIns="45720" anchor="ctr"/>
          <a:lstStyle>
            <a:lvl1pPr algn="ctr">
              <a:defRPr sz="4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smtClean="0"/>
              <a:t>Klicka här för att ändra format</a:t>
            </a:r>
            <a:endParaRPr lang="sv-SE" noProof="0" dirty="0" smtClean="0"/>
          </a:p>
        </p:txBody>
      </p:sp>
      <p:pic>
        <p:nvPicPr>
          <p:cNvPr id="5127" name="Picture 7" descr="RB_logo_24-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1150938"/>
            <a:ext cx="216217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43608" y="5661025"/>
            <a:ext cx="244869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sv-SE" sz="1000" dirty="0">
                <a:latin typeface="+mj-lt"/>
              </a:rPr>
              <a:t>INFORMATION CLASSIFICATION: </a:t>
            </a:r>
            <a:r>
              <a:rPr lang="sv-SE" sz="1000" dirty="0" smtClean="0">
                <a:latin typeface="+mj-lt"/>
              </a:rPr>
              <a:t/>
            </a:r>
            <a:br>
              <a:rPr lang="sv-SE" sz="1000" dirty="0" smtClean="0">
                <a:latin typeface="+mj-lt"/>
              </a:rPr>
            </a:br>
            <a:r>
              <a:rPr lang="sv-SE" sz="1000" dirty="0" smtClean="0">
                <a:latin typeface="+mj-lt"/>
              </a:rPr>
              <a:t>RB RESTRICTED</a:t>
            </a:r>
            <a:endParaRPr lang="sv-SE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852399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nfident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671888" y="5640388"/>
            <a:ext cx="4311650" cy="350837"/>
          </a:xfrm>
        </p:spPr>
        <p:txBody>
          <a:bodyPr lIns="91440"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670300" y="1150938"/>
            <a:ext cx="4318000" cy="4318000"/>
          </a:xfrm>
          <a:solidFill>
            <a:schemeClr val="tx1"/>
          </a:solidFill>
        </p:spPr>
        <p:txBody>
          <a:bodyPr lIns="91440" tIns="45720" rIns="91440" bIns="45720" anchor="ctr"/>
          <a:lstStyle>
            <a:lvl1pPr algn="ctr">
              <a:defRPr sz="4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smtClean="0"/>
              <a:t>Klicka här för att ändra format</a:t>
            </a:r>
            <a:endParaRPr lang="sv-SE" noProof="0" dirty="0" smtClean="0"/>
          </a:p>
        </p:txBody>
      </p:sp>
      <p:pic>
        <p:nvPicPr>
          <p:cNvPr id="5127" name="Picture 7" descr="RB_logo_24-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1150938"/>
            <a:ext cx="216217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44253" y="5661248"/>
            <a:ext cx="259164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sv-SE" sz="1000" dirty="0">
                <a:latin typeface="+mj-lt"/>
              </a:rPr>
              <a:t>INFORMATION CLASSIFICATION: </a:t>
            </a:r>
            <a:r>
              <a:rPr lang="sv-SE" sz="1000" dirty="0" smtClean="0">
                <a:latin typeface="+mj-lt"/>
              </a:rPr>
              <a:t/>
            </a:r>
            <a:br>
              <a:rPr lang="sv-SE" sz="1000" dirty="0" smtClean="0">
                <a:latin typeface="+mj-lt"/>
              </a:rPr>
            </a:br>
            <a:r>
              <a:rPr lang="sv-SE" sz="1000" dirty="0" smtClean="0">
                <a:latin typeface="+mj-lt"/>
              </a:rPr>
              <a:t>RB CONFIDENTIAL</a:t>
            </a:r>
            <a:endParaRPr lang="sv-SE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7722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441D8-FAB9-477A-8D85-141354E845E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2456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rictly Confident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671888" y="5640388"/>
            <a:ext cx="4311650" cy="350837"/>
          </a:xfrm>
        </p:spPr>
        <p:txBody>
          <a:bodyPr lIns="91440"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670300" y="1150938"/>
            <a:ext cx="4318000" cy="4318000"/>
          </a:xfrm>
          <a:solidFill>
            <a:schemeClr val="tx1"/>
          </a:solidFill>
        </p:spPr>
        <p:txBody>
          <a:bodyPr lIns="91440" tIns="45720" rIns="91440" bIns="45720" anchor="ctr"/>
          <a:lstStyle>
            <a:lvl1pPr algn="ctr">
              <a:defRPr sz="40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noProof="0" smtClean="0"/>
              <a:t>Klicka här för att ändra format</a:t>
            </a:r>
            <a:endParaRPr lang="sv-SE" noProof="0" dirty="0" smtClean="0"/>
          </a:p>
        </p:txBody>
      </p:sp>
      <p:pic>
        <p:nvPicPr>
          <p:cNvPr id="5127" name="Picture 7" descr="RB_logo_24-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1150938"/>
            <a:ext cx="2162175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44253" y="5661248"/>
            <a:ext cx="259164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sv-SE" sz="1000" dirty="0">
                <a:latin typeface="+mj-lt"/>
              </a:rPr>
              <a:t>INFORMATION CLASSIFICATION: </a:t>
            </a:r>
            <a:r>
              <a:rPr lang="sv-SE" sz="1000" dirty="0" smtClean="0">
                <a:latin typeface="+mj-lt"/>
              </a:rPr>
              <a:t/>
            </a:r>
            <a:br>
              <a:rPr lang="sv-SE" sz="1000" dirty="0" smtClean="0">
                <a:latin typeface="+mj-lt"/>
              </a:rPr>
            </a:br>
            <a:r>
              <a:rPr lang="sv-SE" sz="1000" dirty="0" smtClean="0">
                <a:latin typeface="+mj-lt"/>
              </a:rPr>
              <a:t>RB STRICTLY CONFIDENTIAL</a:t>
            </a:r>
            <a:endParaRPr lang="sv-SE" sz="1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1819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1813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2813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71D3D-CE30-478A-9080-60B59D4B06E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4214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FE6F5-1AAF-47DF-9D0B-A3098A31B48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1795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2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813" y="1600201"/>
            <a:ext cx="8229600" cy="218884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441D8-FAB9-477A-8D85-141354E845E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539552" y="3926309"/>
            <a:ext cx="8229600" cy="218884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4530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2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00201"/>
            <a:ext cx="3968750" cy="218884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441D8-FAB9-477A-8D85-141354E845E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539552" y="3926309"/>
            <a:ext cx="3968750" cy="218884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4643438" y="1600201"/>
            <a:ext cx="3976489" cy="218884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9" name="Content Placeholder 2"/>
          <p:cNvSpPr>
            <a:spLocks noGrp="1"/>
          </p:cNvSpPr>
          <p:nvPr>
            <p:ph idx="15"/>
          </p:nvPr>
        </p:nvSpPr>
        <p:spPr>
          <a:xfrm>
            <a:off x="4643438" y="3926309"/>
            <a:ext cx="3976489" cy="218884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994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65622-C9DB-499F-BA34-209B54890EC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5541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42AD2-B198-41A4-A692-9587CC0BEDD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642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5B86B-0BE7-4BF8-AAEC-3B3B440B6D1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186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250825"/>
            <a:ext cx="74533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1813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81763"/>
            <a:ext cx="213360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81763"/>
            <a:ext cx="289560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81763"/>
            <a:ext cx="213360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513C9B9-01B1-45AA-AD70-C316BB011A5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539750" y="6386513"/>
            <a:ext cx="8061325" cy="107950"/>
          </a:xfrm>
          <a:prstGeom prst="rect">
            <a:avLst/>
          </a:prstGeom>
          <a:solidFill>
            <a:srgbClr val="0C3D9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pic>
        <p:nvPicPr>
          <p:cNvPr id="4107" name="Picture 11" descr="RB_logo_24-1200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4013" y="0"/>
            <a:ext cx="630237" cy="1258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21" r:id="rId14"/>
    <p:sldLayoutId id="2147483716" r:id="rId15"/>
    <p:sldLayoutId id="2147483717" r:id="rId16"/>
    <p:sldLayoutId id="2147483718" r:id="rId17"/>
    <p:sldLayoutId id="2147483720" r:id="rId18"/>
    <p:sldLayoutId id="2147483719" r:id="rId19"/>
    <p:sldLayoutId id="2147483722" r:id="rId2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Syntax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Syntax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Syntax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Syntax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Syntax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Syntax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Syntax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Syntax" pitchFamily="34" charset="0"/>
        </a:defRPr>
      </a:lvl9pPr>
    </p:titleStyle>
    <p:bodyStyle>
      <a:lvl1pPr marL="441325" indent="-441325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906463" indent="-285750" algn="l" rtl="0" eaLnBrk="1" fontAlgn="base" hangingPunct="1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314450" indent="-228600" algn="l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n"/>
        <a:defRPr sz="1800">
          <a:solidFill>
            <a:schemeClr val="tx1"/>
          </a:solidFill>
          <a:latin typeface="+mn-lt"/>
        </a:defRPr>
      </a:lvl3pPr>
      <a:lvl4pPr marL="1722438" indent="-228600" algn="l" rtl="0" eaLnBrk="1" fontAlgn="base" hangingPunct="1">
        <a:spcBef>
          <a:spcPct val="20000"/>
        </a:spcBef>
        <a:spcAft>
          <a:spcPct val="0"/>
        </a:spcAft>
        <a:buSzPct val="4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2130425" indent="-228600" algn="l" rtl="0" eaLnBrk="1" fontAlgn="base" hangingPunct="1">
        <a:spcBef>
          <a:spcPct val="20000"/>
        </a:spcBef>
        <a:spcAft>
          <a:spcPct val="0"/>
        </a:spcAft>
        <a:buSzPct val="3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87625" indent="-228600" algn="l" rtl="0" eaLnBrk="1" fontAlgn="base" hangingPunct="1">
        <a:spcBef>
          <a:spcPct val="20000"/>
        </a:spcBef>
        <a:spcAft>
          <a:spcPct val="0"/>
        </a:spcAft>
        <a:buSzPct val="3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3044825" indent="-228600" algn="l" rtl="0" eaLnBrk="1" fontAlgn="base" hangingPunct="1">
        <a:spcBef>
          <a:spcPct val="20000"/>
        </a:spcBef>
        <a:spcAft>
          <a:spcPct val="0"/>
        </a:spcAft>
        <a:buSzPct val="3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502025" indent="-228600" algn="l" rtl="0" eaLnBrk="1" fontAlgn="base" hangingPunct="1">
        <a:spcBef>
          <a:spcPct val="20000"/>
        </a:spcBef>
        <a:spcAft>
          <a:spcPct val="0"/>
        </a:spcAft>
        <a:buSzPct val="3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959225" indent="-228600" algn="l" rtl="0" eaLnBrk="1" fontAlgn="base" hangingPunct="1">
        <a:spcBef>
          <a:spcPct val="20000"/>
        </a:spcBef>
        <a:spcAft>
          <a:spcPct val="0"/>
        </a:spcAft>
        <a:buSzPct val="3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sz="quarter" idx="1"/>
          </p:nvPr>
        </p:nvSpPr>
        <p:spPr>
          <a:xfrm>
            <a:off x="3491880" y="5640388"/>
            <a:ext cx="4896544" cy="350837"/>
          </a:xfrm>
        </p:spPr>
        <p:txBody>
          <a:bodyPr/>
          <a:lstStyle/>
          <a:p>
            <a:r>
              <a:rPr lang="sv-SE" dirty="0" smtClean="0"/>
              <a:t>Frukostträff med journalister, 2015-11-19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Räntebildningen – hur styr Riksbanken räntan?</a:t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sz="2800" dirty="0" smtClean="0"/>
              <a:t>David </a:t>
            </a:r>
            <a:r>
              <a:rPr lang="sv-SE" sz="2800" dirty="0" err="1" smtClean="0"/>
              <a:t>Vestin</a:t>
            </a:r>
            <a:r>
              <a:rPr lang="sv-SE" sz="2800" dirty="0" smtClean="0"/>
              <a:t/>
            </a:r>
            <a:br>
              <a:rPr lang="sv-SE" sz="2800" dirty="0" smtClean="0"/>
            </a:br>
            <a:r>
              <a:rPr lang="sv-SE" sz="2800" dirty="0" smtClean="0"/>
              <a:t>Forskningsenheten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143887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Räntestyrningen i korthet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1812" y="1600200"/>
            <a:ext cx="8432676" cy="4525963"/>
          </a:xfrm>
        </p:spPr>
        <p:txBody>
          <a:bodyPr/>
          <a:lstStyle/>
          <a:p>
            <a:r>
              <a:rPr lang="sv-SE" dirty="0" smtClean="0"/>
              <a:t>Riksbanken kräver att RIX-konton ska balansera</a:t>
            </a:r>
          </a:p>
          <a:p>
            <a:endParaRPr lang="sv-SE" dirty="0"/>
          </a:p>
          <a:p>
            <a:r>
              <a:rPr lang="sv-SE" dirty="0" smtClean="0"/>
              <a:t>Ser till att utbud = efterfrågan genom finjustering + cert</a:t>
            </a:r>
            <a:endParaRPr lang="sv-SE" dirty="0"/>
          </a:p>
          <a:p>
            <a:endParaRPr lang="sv-SE" dirty="0" smtClean="0"/>
          </a:p>
          <a:p>
            <a:r>
              <a:rPr lang="sv-SE" dirty="0" smtClean="0"/>
              <a:t>Räntekorridoren begränsas </a:t>
            </a:r>
            <a:r>
              <a:rPr lang="sv-SE" dirty="0" err="1" smtClean="0"/>
              <a:t>overnighträntan</a:t>
            </a:r>
            <a:endParaRPr lang="sv-SE" dirty="0"/>
          </a:p>
          <a:p>
            <a:pPr lvl="1"/>
            <a:r>
              <a:rPr lang="sv-SE" dirty="0" smtClean="0"/>
              <a:t>Inlåningsränta &lt; </a:t>
            </a:r>
            <a:r>
              <a:rPr lang="sv-SE" dirty="0" err="1" smtClean="0"/>
              <a:t>overnightränta</a:t>
            </a:r>
            <a:r>
              <a:rPr lang="sv-SE" dirty="0" smtClean="0"/>
              <a:t> &lt; utlåningsränta</a:t>
            </a:r>
          </a:p>
          <a:p>
            <a:endParaRPr lang="sv-SE" dirty="0" smtClean="0"/>
          </a:p>
          <a:p>
            <a:r>
              <a:rPr lang="sv-SE" dirty="0" smtClean="0"/>
              <a:t>Riksbanken styr därmed ”</a:t>
            </a:r>
            <a:r>
              <a:rPr lang="sv-SE" dirty="0" err="1" smtClean="0"/>
              <a:t>overnight</a:t>
            </a:r>
            <a:r>
              <a:rPr lang="sv-SE" dirty="0" smtClean="0"/>
              <a:t>-räntan”</a:t>
            </a:r>
            <a:br>
              <a:rPr lang="sv-SE" dirty="0" smtClean="0"/>
            </a:b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6208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 </a:t>
            </a:r>
            <a:endParaRPr lang="sv-SE"/>
          </a:p>
        </p:txBody>
      </p:sp>
      <p:pic>
        <p:nvPicPr>
          <p:cNvPr id="4" name="Platshållare för innehåll 3" descr="graph_25606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290" y="1600200"/>
            <a:ext cx="6268646" cy="4525963"/>
          </a:xfrm>
        </p:spPr>
      </p:pic>
      <p:sp>
        <p:nvSpPr>
          <p:cNvPr id="9" name="textruta 8"/>
          <p:cNvSpPr txBox="1"/>
          <p:nvPr/>
        </p:nvSpPr>
        <p:spPr>
          <a:xfrm>
            <a:off x="436829" y="635000"/>
            <a:ext cx="7288467" cy="584775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l"/>
            <a:r>
              <a:rPr lang="sv-SE" sz="3200" b="1" dirty="0" smtClean="0">
                <a:latin typeface="Gisha"/>
              </a:rPr>
              <a:t>Kort marknadsränta nära reporäntan</a:t>
            </a:r>
            <a:endParaRPr lang="sv-SE" sz="3200" b="1" dirty="0" smtClean="0">
              <a:latin typeface="Gisha"/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436829" y="1053659"/>
            <a:ext cx="6985000" cy="338554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l"/>
            <a:r>
              <a:rPr lang="sv-SE" sz="1600" b="1" smtClean="0">
                <a:latin typeface="Gisha"/>
              </a:rPr>
              <a:t> </a:t>
            </a:r>
            <a:endParaRPr lang="sv-SE" sz="1600" b="1" dirty="0" smtClean="0">
              <a:latin typeface="Gisha"/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444500" y="6464300"/>
            <a:ext cx="5080000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l"/>
            <a:r>
              <a:rPr lang="sv-SE" sz="1200" smtClean="0">
                <a:latin typeface="Gisha"/>
              </a:rPr>
              <a:t> </a:t>
            </a:r>
            <a:endParaRPr lang="sv-SE" sz="1200" dirty="0" smtClean="0">
              <a:latin typeface="Gisha"/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5537200" y="6464300"/>
            <a:ext cx="3175000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r"/>
            <a:r>
              <a:rPr lang="sv-SE" sz="1200" smtClean="0">
                <a:latin typeface="Gisha"/>
              </a:rPr>
              <a:t> </a:t>
            </a:r>
            <a:endParaRPr lang="sv-SE" sz="1200" dirty="0" smtClean="0">
              <a:latin typeface="Gisha"/>
            </a:endParaRPr>
          </a:p>
        </p:txBody>
      </p:sp>
    </p:spTree>
    <p:extLst>
      <p:ext uri="{BB962C8B-B14F-4D97-AF65-F5344CB8AC3E}">
        <p14:creationId xmlns:p14="http://schemas.microsoft.com/office/powerpoint/2010/main" val="887928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 </a:t>
            </a:r>
            <a:endParaRPr lang="sv-SE"/>
          </a:p>
        </p:txBody>
      </p:sp>
      <p:sp>
        <p:nvSpPr>
          <p:cNvPr id="9" name="textruta 8"/>
          <p:cNvSpPr txBox="1"/>
          <p:nvPr/>
        </p:nvSpPr>
        <p:spPr>
          <a:xfrm>
            <a:off x="482600" y="635000"/>
            <a:ext cx="6985000" cy="584775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l"/>
            <a:r>
              <a:rPr lang="sv-SE" sz="3200" b="1" dirty="0" smtClean="0">
                <a:latin typeface="Gisha"/>
              </a:rPr>
              <a:t>3-månaders räntor nära repo</a:t>
            </a:r>
            <a:endParaRPr lang="sv-SE" sz="3200" b="1" dirty="0" smtClean="0">
              <a:latin typeface="Gisha"/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482600" y="1079500"/>
            <a:ext cx="6985000" cy="338554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l"/>
            <a:r>
              <a:rPr lang="sv-SE" sz="1600" b="1" smtClean="0">
                <a:latin typeface="Gisha"/>
              </a:rPr>
              <a:t>Procent</a:t>
            </a:r>
            <a:endParaRPr lang="sv-SE" sz="1600" b="1" dirty="0" smtClean="0">
              <a:latin typeface="Gisha"/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444500" y="6464300"/>
            <a:ext cx="5080000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l"/>
            <a:r>
              <a:rPr lang="sv-SE" sz="1200" smtClean="0">
                <a:latin typeface="Gisha"/>
              </a:rPr>
              <a:t> </a:t>
            </a:r>
            <a:endParaRPr lang="sv-SE" sz="1200" dirty="0" smtClean="0">
              <a:latin typeface="Gisha"/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5537200" y="6464300"/>
            <a:ext cx="3175000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r"/>
            <a:r>
              <a:rPr lang="sv-SE" sz="1200" smtClean="0">
                <a:latin typeface="Gisha"/>
              </a:rPr>
              <a:t>Macrobond och Riksbanken</a:t>
            </a:r>
            <a:endParaRPr lang="sv-SE" sz="1200" dirty="0" smtClean="0">
              <a:latin typeface="Gisha"/>
            </a:endParaRPr>
          </a:p>
        </p:txBody>
      </p:sp>
      <p:pic>
        <p:nvPicPr>
          <p:cNvPr id="13" name="Bildobjekt 12" descr="graph_23129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290" y="1600200"/>
            <a:ext cx="6268646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90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Längre marknadsräntor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Längre marknadsräntor relaterade till korta</a:t>
            </a:r>
          </a:p>
          <a:p>
            <a:r>
              <a:rPr lang="sv-SE" dirty="0" smtClean="0"/>
              <a:t>Exempel: två placeringar</a:t>
            </a:r>
          </a:p>
          <a:p>
            <a:pPr lvl="1"/>
            <a:r>
              <a:rPr lang="sv-SE" dirty="0" smtClean="0"/>
              <a:t>Alt 1: investera i en 2-årig statsobligation</a:t>
            </a:r>
          </a:p>
          <a:p>
            <a:pPr lvl="1"/>
            <a:r>
              <a:rPr lang="sv-SE" dirty="0" smtClean="0"/>
              <a:t>Alt 2: investera i en 1-årig och placera om efter 1 år</a:t>
            </a:r>
          </a:p>
          <a:p>
            <a:pPr lvl="1"/>
            <a:endParaRPr lang="sv-SE" dirty="0"/>
          </a:p>
          <a:p>
            <a:r>
              <a:rPr lang="sv-SE" dirty="0" smtClean="0"/>
              <a:t>Vid avsaknad av riskkompensation blir </a:t>
            </a:r>
          </a:p>
          <a:p>
            <a:pPr marL="620713" lvl="1" indent="0">
              <a:buNone/>
            </a:pPr>
            <a:r>
              <a:rPr lang="sv-SE" dirty="0" smtClean="0"/>
              <a:t>R(2) = r(1) + förväntad r(1) om ett år</a:t>
            </a:r>
          </a:p>
          <a:p>
            <a:pPr marL="620713" lvl="1" indent="0">
              <a:buNone/>
            </a:pPr>
            <a:endParaRPr lang="sv-SE" dirty="0"/>
          </a:p>
          <a:p>
            <a:r>
              <a:rPr lang="sv-SE" dirty="0" smtClean="0"/>
              <a:t>Förväntningshypotesen:</a:t>
            </a:r>
          </a:p>
          <a:p>
            <a:pPr lvl="1"/>
            <a:r>
              <a:rPr lang="sv-SE" dirty="0" smtClean="0"/>
              <a:t>Lång ränta = genomsnittlig förväntad kort ränta</a:t>
            </a:r>
          </a:p>
          <a:p>
            <a:r>
              <a:rPr lang="sv-SE" dirty="0" smtClean="0"/>
              <a:t>I praktiken</a:t>
            </a:r>
          </a:p>
          <a:p>
            <a:pPr lvl="1"/>
            <a:r>
              <a:rPr lang="sv-SE" dirty="0" smtClean="0"/>
              <a:t>Lång ränta = förväntningshypotes + riskpremie</a:t>
            </a:r>
          </a:p>
        </p:txBody>
      </p:sp>
    </p:spTree>
    <p:extLst>
      <p:ext uri="{BB962C8B-B14F-4D97-AF65-F5344CB8AC3E}">
        <p14:creationId xmlns:p14="http://schemas.microsoft.com/office/powerpoint/2010/main" val="2937591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Längre marknadsräntor (forts)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Riksbanken kan påverka längre räntor genom</a:t>
            </a:r>
          </a:p>
          <a:p>
            <a:pPr lvl="1"/>
            <a:endParaRPr lang="sv-SE" dirty="0" smtClean="0"/>
          </a:p>
          <a:p>
            <a:pPr lvl="1"/>
            <a:r>
              <a:rPr lang="sv-SE" dirty="0" smtClean="0"/>
              <a:t>Förväntningshypotesen</a:t>
            </a:r>
          </a:p>
          <a:p>
            <a:pPr lvl="2"/>
            <a:r>
              <a:rPr lang="sv-SE" dirty="0" smtClean="0"/>
              <a:t>Reporäntebanan</a:t>
            </a:r>
          </a:p>
          <a:p>
            <a:pPr lvl="2"/>
            <a:r>
              <a:rPr lang="sv-SE" dirty="0" smtClean="0"/>
              <a:t>PPR, tal</a:t>
            </a:r>
          </a:p>
          <a:p>
            <a:pPr lvl="2"/>
            <a:endParaRPr lang="sv-SE" dirty="0" smtClean="0"/>
          </a:p>
          <a:p>
            <a:pPr lvl="1"/>
            <a:r>
              <a:rPr lang="sv-SE" dirty="0" smtClean="0"/>
              <a:t>Riskpremien</a:t>
            </a:r>
          </a:p>
          <a:p>
            <a:pPr lvl="2"/>
            <a:r>
              <a:rPr lang="sv-SE" dirty="0" smtClean="0"/>
              <a:t>Köp av statspapper</a:t>
            </a:r>
          </a:p>
        </p:txBody>
      </p:sp>
    </p:spTree>
    <p:extLst>
      <p:ext uri="{BB962C8B-B14F-4D97-AF65-F5344CB8AC3E}">
        <p14:creationId xmlns:p14="http://schemas.microsoft.com/office/powerpoint/2010/main" val="27060601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 </a:t>
            </a:r>
            <a:endParaRPr lang="sv-SE"/>
          </a:p>
        </p:txBody>
      </p:sp>
      <p:pic>
        <p:nvPicPr>
          <p:cNvPr id="4" name="Platshållare för innehåll 3" descr="graph_2560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290" y="1600200"/>
            <a:ext cx="6268646" cy="4525963"/>
          </a:xfrm>
        </p:spPr>
      </p:pic>
      <p:sp>
        <p:nvSpPr>
          <p:cNvPr id="9" name="textruta 8"/>
          <p:cNvSpPr txBox="1"/>
          <p:nvPr/>
        </p:nvSpPr>
        <p:spPr>
          <a:xfrm>
            <a:off x="506620" y="635000"/>
            <a:ext cx="6985000" cy="584775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l"/>
            <a:r>
              <a:rPr lang="sv-SE" sz="3200" b="1" dirty="0" smtClean="0">
                <a:latin typeface="Gisha"/>
              </a:rPr>
              <a:t> Längre marknadsräntor</a:t>
            </a:r>
            <a:endParaRPr lang="sv-SE" sz="3200" b="1" dirty="0" smtClean="0">
              <a:latin typeface="Gisha"/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482600" y="1079500"/>
            <a:ext cx="6985000" cy="338554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l"/>
            <a:r>
              <a:rPr lang="sv-SE" sz="1600" b="1" smtClean="0">
                <a:latin typeface="Gisha"/>
              </a:rPr>
              <a:t> </a:t>
            </a:r>
            <a:endParaRPr lang="sv-SE" sz="1600" b="1" dirty="0" smtClean="0">
              <a:latin typeface="Gisha"/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444500" y="6464300"/>
            <a:ext cx="5080000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l"/>
            <a:r>
              <a:rPr lang="sv-SE" sz="1200" smtClean="0">
                <a:latin typeface="Gisha"/>
              </a:rPr>
              <a:t> </a:t>
            </a:r>
            <a:endParaRPr lang="sv-SE" sz="1200" dirty="0" smtClean="0">
              <a:latin typeface="Gisha"/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5537200" y="6464300"/>
            <a:ext cx="3175000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r"/>
            <a:r>
              <a:rPr lang="sv-SE" sz="1200" smtClean="0">
                <a:latin typeface="Gisha"/>
              </a:rPr>
              <a:t> </a:t>
            </a:r>
            <a:endParaRPr lang="sv-SE" sz="1200" dirty="0" smtClean="0">
              <a:latin typeface="Gisha"/>
            </a:endParaRPr>
          </a:p>
        </p:txBody>
      </p:sp>
    </p:spTree>
    <p:extLst>
      <p:ext uri="{BB962C8B-B14F-4D97-AF65-F5344CB8AC3E}">
        <p14:creationId xmlns:p14="http://schemas.microsoft.com/office/powerpoint/2010/main" val="1546551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 </a:t>
            </a:r>
            <a:endParaRPr lang="sv-SE"/>
          </a:p>
        </p:txBody>
      </p:sp>
      <p:sp>
        <p:nvSpPr>
          <p:cNvPr id="9" name="textruta 8"/>
          <p:cNvSpPr txBox="1"/>
          <p:nvPr/>
        </p:nvSpPr>
        <p:spPr>
          <a:xfrm>
            <a:off x="482600" y="635000"/>
            <a:ext cx="6985000" cy="1077218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l"/>
            <a:r>
              <a:rPr lang="sv-SE" sz="3200" b="1" smtClean="0">
                <a:latin typeface="Gisha"/>
              </a:rPr>
              <a:t>Reporäntan samt genomsnittlig in- och utlåningsräntor - nya avtal</a:t>
            </a:r>
            <a:endParaRPr lang="sv-SE" sz="3200" b="1" dirty="0" smtClean="0">
              <a:latin typeface="Gisha"/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482600" y="1079500"/>
            <a:ext cx="6985000" cy="338554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l"/>
            <a:r>
              <a:rPr lang="sv-SE" sz="1600" b="1" smtClean="0">
                <a:latin typeface="Gisha"/>
              </a:rPr>
              <a:t>Procent</a:t>
            </a:r>
            <a:endParaRPr lang="sv-SE" sz="1600" b="1" dirty="0" smtClean="0">
              <a:latin typeface="Gisha"/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444500" y="6464300"/>
            <a:ext cx="5080000" cy="461665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l"/>
            <a:r>
              <a:rPr lang="sv-SE" sz="1200" smtClean="0">
                <a:latin typeface="Gisha"/>
              </a:rPr>
              <a:t>MFIs utlåningsränta för företag och hushåll och bankernas inlåningsränta för motsvarande.</a:t>
            </a:r>
            <a:endParaRPr lang="sv-SE" sz="1200" dirty="0" smtClean="0">
              <a:latin typeface="Gisha"/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5537200" y="6464300"/>
            <a:ext cx="3175000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r"/>
            <a:r>
              <a:rPr lang="sv-SE" sz="1200" smtClean="0">
                <a:latin typeface="Gisha"/>
              </a:rPr>
              <a:t>SCB och Riksbanken</a:t>
            </a:r>
            <a:endParaRPr lang="sv-SE" sz="1200" dirty="0" smtClean="0">
              <a:latin typeface="Gisha"/>
            </a:endParaRPr>
          </a:p>
        </p:txBody>
      </p:sp>
      <p:pic>
        <p:nvPicPr>
          <p:cNvPr id="13" name="Bildobjekt 12" descr="graph_23126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290" y="1600200"/>
            <a:ext cx="6268646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40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 </a:t>
            </a:r>
            <a:endParaRPr lang="sv-SE"/>
          </a:p>
        </p:txBody>
      </p:sp>
      <p:sp>
        <p:nvSpPr>
          <p:cNvPr id="9" name="textruta 8"/>
          <p:cNvSpPr txBox="1"/>
          <p:nvPr/>
        </p:nvSpPr>
        <p:spPr>
          <a:xfrm>
            <a:off x="482600" y="635000"/>
            <a:ext cx="6985000" cy="584775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l"/>
            <a:r>
              <a:rPr lang="sv-SE" sz="3200" b="1" smtClean="0">
                <a:latin typeface="Gisha"/>
              </a:rPr>
              <a:t>Statsräntor -  Sverige</a:t>
            </a:r>
            <a:endParaRPr lang="sv-SE" sz="3200" b="1" dirty="0" smtClean="0">
              <a:latin typeface="Gisha"/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482600" y="1079500"/>
            <a:ext cx="6985000" cy="338554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l"/>
            <a:r>
              <a:rPr lang="sv-SE" sz="1600" b="1" smtClean="0">
                <a:latin typeface="Gisha"/>
              </a:rPr>
              <a:t>Procent</a:t>
            </a:r>
            <a:endParaRPr lang="sv-SE" sz="1600" b="1" dirty="0" smtClean="0">
              <a:latin typeface="Gisha"/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444500" y="6464300"/>
            <a:ext cx="5080000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l"/>
            <a:r>
              <a:rPr lang="sv-SE" sz="1200" smtClean="0">
                <a:latin typeface="Gisha"/>
              </a:rPr>
              <a:t>Beräknade syntetiska nollkupongsobligationer med konstant löptid.</a:t>
            </a:r>
            <a:endParaRPr lang="sv-SE" sz="1200" dirty="0" smtClean="0">
              <a:latin typeface="Gisha"/>
            </a:endParaRPr>
          </a:p>
        </p:txBody>
      </p:sp>
      <p:sp>
        <p:nvSpPr>
          <p:cNvPr id="12" name="textruta 11"/>
          <p:cNvSpPr txBox="1"/>
          <p:nvPr/>
        </p:nvSpPr>
        <p:spPr>
          <a:xfrm>
            <a:off x="5537200" y="6464300"/>
            <a:ext cx="3175000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r"/>
            <a:r>
              <a:rPr lang="sv-SE" sz="1200" smtClean="0">
                <a:latin typeface="Gisha"/>
              </a:rPr>
              <a:t>Riksbanken</a:t>
            </a:r>
            <a:endParaRPr lang="sv-SE" sz="1200" dirty="0" smtClean="0">
              <a:latin typeface="Gisha"/>
            </a:endParaRPr>
          </a:p>
        </p:txBody>
      </p:sp>
      <p:pic>
        <p:nvPicPr>
          <p:cNvPr id="13" name="Bildobjekt 12" descr="graph_23130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290" y="1596308"/>
            <a:ext cx="6268646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51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Syfte och agenda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Syfte: Beskriva hur Riksbanken styr ”räntan” och hur det påverkar marknadsräntor</a:t>
            </a:r>
          </a:p>
          <a:p>
            <a:endParaRPr lang="sv-SE" dirty="0"/>
          </a:p>
          <a:p>
            <a:r>
              <a:rPr lang="sv-SE" dirty="0" smtClean="0"/>
              <a:t>Agenda</a:t>
            </a:r>
          </a:p>
          <a:p>
            <a:pPr lvl="1"/>
            <a:r>
              <a:rPr lang="sv-SE" dirty="0" smtClean="0"/>
              <a:t>Betalningssystemet RIX</a:t>
            </a:r>
          </a:p>
          <a:p>
            <a:pPr lvl="1"/>
            <a:r>
              <a:rPr lang="sv-SE" dirty="0" smtClean="0"/>
              <a:t>Styrsystemet</a:t>
            </a:r>
          </a:p>
          <a:p>
            <a:pPr lvl="1"/>
            <a:r>
              <a:rPr lang="sv-SE" dirty="0" smtClean="0"/>
              <a:t>Korta räntemarknaden</a:t>
            </a:r>
          </a:p>
          <a:p>
            <a:pPr lvl="1"/>
            <a:r>
              <a:rPr lang="sv-SE" dirty="0" smtClean="0"/>
              <a:t>Längre räntor: förväntningshypotes och riskkompensation</a:t>
            </a:r>
          </a:p>
        </p:txBody>
      </p:sp>
    </p:spTree>
    <p:extLst>
      <p:ext uri="{BB962C8B-B14F-4D97-AF65-F5344CB8AC3E}">
        <p14:creationId xmlns:p14="http://schemas.microsoft.com/office/powerpoint/2010/main" val="58728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Betalningssystemet RIX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Clearingsystem för storbanker, RGK + några till</a:t>
            </a:r>
          </a:p>
          <a:p>
            <a:endParaRPr lang="sv-SE" dirty="0"/>
          </a:p>
          <a:p>
            <a:r>
              <a:rPr lang="sv-SE" dirty="0" smtClean="0"/>
              <a:t>Varje deltagare</a:t>
            </a:r>
          </a:p>
          <a:p>
            <a:pPr lvl="1"/>
            <a:r>
              <a:rPr lang="sv-SE" dirty="0" smtClean="0"/>
              <a:t>Har ett transaktionskonto</a:t>
            </a:r>
          </a:p>
          <a:p>
            <a:pPr lvl="1"/>
            <a:r>
              <a:rPr lang="sv-SE" dirty="0" smtClean="0"/>
              <a:t>Har deponerat säkerheter som ger tillgång till intradagskredit</a:t>
            </a:r>
          </a:p>
          <a:p>
            <a:pPr lvl="1"/>
            <a:r>
              <a:rPr lang="sv-SE" b="1" dirty="0" smtClean="0"/>
              <a:t>Riksbanken kräver att kontot balanserar vid dagens slut</a:t>
            </a:r>
          </a:p>
          <a:p>
            <a:pPr lvl="1"/>
            <a:endParaRPr lang="sv-SE" b="1" dirty="0"/>
          </a:p>
          <a:p>
            <a:r>
              <a:rPr lang="sv-SE" dirty="0" smtClean="0"/>
              <a:t>Riksbanken har ett eget konto (motkontot) som är summan av övriga konton</a:t>
            </a:r>
            <a:r>
              <a:rPr lang="sv-SE" b="1" dirty="0" smtClean="0"/>
              <a:t/>
            </a:r>
            <a:br>
              <a:rPr lang="sv-SE" b="1" dirty="0" smtClean="0"/>
            </a:br>
            <a:endParaRPr lang="sv-SE" b="1" dirty="0" smtClean="0"/>
          </a:p>
          <a:p>
            <a:endParaRPr lang="sv-SE" dirty="0" smtClean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79610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Betalningssystemet används…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1812" y="1600200"/>
            <a:ext cx="8360667" cy="4525963"/>
          </a:xfrm>
        </p:spPr>
        <p:txBody>
          <a:bodyPr/>
          <a:lstStyle/>
          <a:p>
            <a:r>
              <a:rPr lang="sv-SE" dirty="0"/>
              <a:t>Under dagen flyttar pengar mellan </a:t>
            </a:r>
            <a:r>
              <a:rPr lang="sv-SE" dirty="0" smtClean="0"/>
              <a:t>RIX-konton</a:t>
            </a:r>
          </a:p>
          <a:p>
            <a:endParaRPr lang="sv-SE" dirty="0"/>
          </a:p>
          <a:p>
            <a:r>
              <a:rPr lang="sv-SE" dirty="0" smtClean="0"/>
              <a:t>Företag X</a:t>
            </a:r>
            <a:r>
              <a:rPr lang="sv-SE" dirty="0" smtClean="0"/>
              <a:t> (Bank A-kund) </a:t>
            </a:r>
            <a:r>
              <a:rPr lang="sv-SE" dirty="0"/>
              <a:t>betalar </a:t>
            </a:r>
            <a:r>
              <a:rPr lang="sv-SE" dirty="0" smtClean="0"/>
              <a:t>Y </a:t>
            </a:r>
            <a:r>
              <a:rPr lang="sv-SE" dirty="0" smtClean="0"/>
              <a:t>(Bank-B kund) </a:t>
            </a:r>
            <a:r>
              <a:rPr lang="sv-SE" dirty="0"/>
              <a:t>1 </a:t>
            </a:r>
            <a:r>
              <a:rPr lang="sv-SE" dirty="0" smtClean="0"/>
              <a:t>Mkr</a:t>
            </a:r>
            <a:br>
              <a:rPr lang="sv-SE" dirty="0" smtClean="0"/>
            </a:br>
            <a:endParaRPr lang="sv-SE" dirty="0"/>
          </a:p>
          <a:p>
            <a:pPr lvl="2"/>
            <a:r>
              <a:rPr lang="sv-SE" dirty="0" smtClean="0"/>
              <a:t>Bank A:s RIX </a:t>
            </a:r>
            <a:r>
              <a:rPr lang="sv-SE" dirty="0"/>
              <a:t>konto minskar 1 </a:t>
            </a:r>
            <a:r>
              <a:rPr lang="sv-SE" dirty="0" err="1"/>
              <a:t>Mrd</a:t>
            </a:r>
            <a:endParaRPr lang="sv-SE" dirty="0"/>
          </a:p>
          <a:p>
            <a:pPr lvl="2"/>
            <a:r>
              <a:rPr lang="sv-SE" dirty="0" smtClean="0"/>
              <a:t>Bank B:s konto </a:t>
            </a:r>
            <a:r>
              <a:rPr lang="sv-SE" dirty="0"/>
              <a:t>ökar med 1 </a:t>
            </a:r>
            <a:r>
              <a:rPr lang="sv-SE" dirty="0" err="1"/>
              <a:t>Mrd</a:t>
            </a:r>
            <a:endParaRPr lang="sv-SE" dirty="0"/>
          </a:p>
          <a:p>
            <a:endParaRPr lang="sv-SE" dirty="0" smtClean="0"/>
          </a:p>
          <a:p>
            <a:r>
              <a:rPr lang="sv-SE" dirty="0" smtClean="0"/>
              <a:t>Stora </a:t>
            </a:r>
            <a:r>
              <a:rPr lang="sv-SE" dirty="0"/>
              <a:t>volymer: ca. 350 000 betalningar, 11 000 </a:t>
            </a:r>
            <a:r>
              <a:rPr lang="sv-SE" dirty="0" err="1"/>
              <a:t>Mrd</a:t>
            </a:r>
            <a:r>
              <a:rPr lang="sv-SE" dirty="0"/>
              <a:t> /</a:t>
            </a:r>
            <a:r>
              <a:rPr lang="sv-SE" dirty="0" smtClean="0"/>
              <a:t>mån</a:t>
            </a:r>
          </a:p>
          <a:p>
            <a:endParaRPr lang="sv-SE" dirty="0"/>
          </a:p>
          <a:p>
            <a:r>
              <a:rPr lang="sv-SE" dirty="0" smtClean="0"/>
              <a:t>Vid dagens slut kräver Riksbanken att alla konton balanserar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78168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Det ”strukturella överskottet</a:t>
            </a:r>
            <a:r>
              <a:rPr lang="sv-SE" dirty="0" smtClean="0"/>
              <a:t>” eller ”den penningpolitiska skulden”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1812" y="1600200"/>
            <a:ext cx="8360667" cy="4525963"/>
          </a:xfrm>
        </p:spPr>
        <p:txBody>
          <a:bodyPr/>
          <a:lstStyle/>
          <a:p>
            <a:r>
              <a:rPr lang="sv-SE" dirty="0" smtClean="0"/>
              <a:t>Om </a:t>
            </a:r>
            <a:r>
              <a:rPr lang="sv-SE" dirty="0" smtClean="0"/>
              <a:t>Riksbanken ”inte gör något” är summan av alla RIX-konton för närvarande ca. 200 Mdr.</a:t>
            </a:r>
          </a:p>
          <a:p>
            <a:endParaRPr lang="sv-SE" dirty="0"/>
          </a:p>
          <a:p>
            <a:r>
              <a:rPr lang="sv-SE" dirty="0" smtClean="0"/>
              <a:t>Överskottet har fluktuerat över tid</a:t>
            </a:r>
          </a:p>
          <a:p>
            <a:pPr lvl="1"/>
            <a:r>
              <a:rPr lang="sv-SE" dirty="0" smtClean="0"/>
              <a:t>Kompletterande </a:t>
            </a:r>
            <a:r>
              <a:rPr lang="sv-SE" dirty="0" smtClean="0"/>
              <a:t>penningpolitiska åtgärder</a:t>
            </a:r>
          </a:p>
          <a:p>
            <a:pPr lvl="1"/>
            <a:r>
              <a:rPr lang="sv-SE" dirty="0" smtClean="0"/>
              <a:t>Vinstutdelningspolicy</a:t>
            </a:r>
          </a:p>
          <a:p>
            <a:pPr lvl="1"/>
            <a:r>
              <a:rPr lang="sv-SE" dirty="0" smtClean="0"/>
              <a:t>Minskad </a:t>
            </a:r>
            <a:r>
              <a:rPr lang="sv-SE" dirty="0" smtClean="0"/>
              <a:t>sedelefterfrågan</a:t>
            </a:r>
          </a:p>
          <a:p>
            <a:pPr lvl="1"/>
            <a:endParaRPr lang="sv-SE" dirty="0"/>
          </a:p>
          <a:p>
            <a:r>
              <a:rPr lang="sv-SE" dirty="0" smtClean="0"/>
              <a:t>Ex: Riksbanken köper statsobligationer. </a:t>
            </a:r>
            <a:r>
              <a:rPr lang="sv-SE" dirty="0" smtClean="0"/>
              <a:t>Betalar genom att öka köpande banks RIX-konto – skapar därmed ”pengar”</a:t>
            </a:r>
            <a:r>
              <a:rPr lang="sv-SE" dirty="0" smtClean="0"/>
              <a:t> </a:t>
            </a:r>
          </a:p>
          <a:p>
            <a:r>
              <a:rPr lang="sv-SE" dirty="0" smtClean="0"/>
              <a:t>Hela överskottet placeras alltid i Riksbanken</a:t>
            </a:r>
            <a:endParaRPr lang="sv-SE" dirty="0" smtClean="0"/>
          </a:p>
          <a:p>
            <a:r>
              <a:rPr lang="sv-SE" dirty="0" smtClean="0"/>
              <a:t>Slutet </a:t>
            </a:r>
            <a:r>
              <a:rPr lang="sv-SE" dirty="0" smtClean="0"/>
              <a:t>system – centralbankspengarna KAN inte </a:t>
            </a:r>
            <a:r>
              <a:rPr lang="sv-SE" dirty="0" smtClean="0"/>
              <a:t>flyttas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1617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Overnight</a:t>
            </a:r>
            <a:r>
              <a:rPr lang="sv-SE" dirty="0" smtClean="0"/>
              <a:t>-marknaden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Banker lånar/lånar ut pengar till varandra ”över natten”</a:t>
            </a:r>
          </a:p>
          <a:p>
            <a:endParaRPr lang="sv-SE" dirty="0"/>
          </a:p>
          <a:p>
            <a:r>
              <a:rPr lang="sv-SE" dirty="0" smtClean="0"/>
              <a:t>Kortaste </a:t>
            </a:r>
            <a:r>
              <a:rPr lang="sv-SE" dirty="0" smtClean="0"/>
              <a:t>marknadsräntan</a:t>
            </a:r>
          </a:p>
          <a:p>
            <a:endParaRPr lang="sv-SE" dirty="0"/>
          </a:p>
          <a:p>
            <a:r>
              <a:rPr lang="sv-SE" dirty="0" smtClean="0"/>
              <a:t>Utan säkerhet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1650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 fyra elementen i </a:t>
            </a:r>
            <a:r>
              <a:rPr lang="sv-SE" dirty="0" smtClean="0"/>
              <a:t>styrsystemet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1813" y="1600200"/>
            <a:ext cx="8229600" cy="4709120"/>
          </a:xfrm>
        </p:spPr>
        <p:txBody>
          <a:bodyPr/>
          <a:lstStyle/>
          <a:p>
            <a:r>
              <a:rPr lang="sv-SE" dirty="0" smtClean="0"/>
              <a:t>Veckovis repa/certifikatemission: erbjuder att dra in hela överskottet</a:t>
            </a:r>
            <a:br>
              <a:rPr lang="sv-SE" dirty="0" smtClean="0"/>
            </a:br>
            <a:endParaRPr lang="sv-SE" dirty="0"/>
          </a:p>
          <a:p>
            <a:r>
              <a:rPr lang="sv-SE" dirty="0"/>
              <a:t>Daglig finjustering: banker med överskott kan </a:t>
            </a:r>
            <a:r>
              <a:rPr lang="sv-SE" dirty="0" smtClean="0"/>
              <a:t>placera</a:t>
            </a:r>
          </a:p>
          <a:p>
            <a:pPr lvl="1"/>
            <a:r>
              <a:rPr lang="sv-SE" dirty="0" smtClean="0"/>
              <a:t>Ränta: repo – 0.1%</a:t>
            </a:r>
          </a:p>
          <a:p>
            <a:pPr lvl="1"/>
            <a:r>
              <a:rPr lang="sv-SE" dirty="0" smtClean="0"/>
              <a:t>Får bara placera så länge systemet som helhet har överskott</a:t>
            </a:r>
            <a:br>
              <a:rPr lang="sv-SE" dirty="0" smtClean="0"/>
            </a:br>
            <a:endParaRPr lang="sv-SE" dirty="0"/>
          </a:p>
          <a:p>
            <a:r>
              <a:rPr lang="sv-SE" dirty="0"/>
              <a:t>Stående facilitet: </a:t>
            </a:r>
            <a:r>
              <a:rPr lang="sv-SE" dirty="0" smtClean="0"/>
              <a:t>inlåning, repo – 0.75%</a:t>
            </a:r>
            <a:br>
              <a:rPr lang="sv-SE" dirty="0" smtClean="0"/>
            </a:br>
            <a:endParaRPr lang="sv-SE" dirty="0"/>
          </a:p>
          <a:p>
            <a:r>
              <a:rPr lang="sv-SE" dirty="0" smtClean="0"/>
              <a:t>Stående </a:t>
            </a:r>
            <a:r>
              <a:rPr lang="sv-SE" dirty="0"/>
              <a:t>facilitet: utlåning, de som tvingas låna av </a:t>
            </a:r>
            <a:r>
              <a:rPr lang="sv-SE" dirty="0" smtClean="0"/>
              <a:t>Riksbanken: repo + 0.75%</a:t>
            </a:r>
          </a:p>
          <a:p>
            <a:pPr lvl="1"/>
            <a:r>
              <a:rPr lang="sv-SE" dirty="0" smtClean="0"/>
              <a:t>Bankerna levererar säkerheter för lånen (t.ex. statspapper)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2302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Betalningssystemet vid stängning</a:t>
            </a:r>
            <a:br>
              <a:rPr lang="sv-SE" dirty="0" smtClean="0"/>
            </a:br>
            <a:r>
              <a:rPr lang="sv-SE" dirty="0" smtClean="0"/>
              <a:t>Fiktivt exempel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Systemet innan 16.00 (saldo i Mdr)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r>
              <a:rPr lang="sv-SE" dirty="0" smtClean="0"/>
              <a:t>Systemet efter stängning (17.00)</a:t>
            </a:r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r>
              <a:rPr lang="sv-SE" dirty="0"/>
              <a:t>B</a:t>
            </a:r>
            <a:r>
              <a:rPr lang="sv-SE" dirty="0" smtClean="0"/>
              <a:t> </a:t>
            </a:r>
            <a:r>
              <a:rPr lang="sv-SE" dirty="0" smtClean="0"/>
              <a:t>får låna </a:t>
            </a:r>
            <a:r>
              <a:rPr lang="sv-SE" dirty="0" smtClean="0"/>
              <a:t>0.1 </a:t>
            </a:r>
            <a:r>
              <a:rPr lang="sv-SE" dirty="0" smtClean="0"/>
              <a:t>Mdr till </a:t>
            </a:r>
            <a:r>
              <a:rPr lang="sv-SE" b="1" dirty="0" smtClean="0"/>
              <a:t>utlåningsräntan</a:t>
            </a:r>
            <a:endParaRPr lang="sv-SE" b="1" dirty="0"/>
          </a:p>
          <a:p>
            <a:r>
              <a:rPr lang="sv-SE" dirty="0"/>
              <a:t>C</a:t>
            </a:r>
            <a:r>
              <a:rPr lang="sv-SE" dirty="0" smtClean="0"/>
              <a:t> </a:t>
            </a:r>
            <a:r>
              <a:rPr lang="sv-SE" dirty="0" smtClean="0"/>
              <a:t>får placera </a:t>
            </a:r>
            <a:r>
              <a:rPr lang="sv-SE" dirty="0" smtClean="0"/>
              <a:t>0.1 </a:t>
            </a:r>
            <a:r>
              <a:rPr lang="sv-SE" dirty="0" smtClean="0"/>
              <a:t>Mdr till </a:t>
            </a:r>
            <a:r>
              <a:rPr lang="sv-SE" b="1" dirty="0" smtClean="0"/>
              <a:t>inlåningsräntan</a:t>
            </a:r>
            <a:r>
              <a:rPr lang="sv-SE" dirty="0" smtClean="0"/>
              <a:t> </a:t>
            </a:r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420863"/>
              </p:ext>
            </p:extLst>
          </p:nvPr>
        </p:nvGraphicFramePr>
        <p:xfrm>
          <a:off x="971600" y="2492896"/>
          <a:ext cx="748883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7766"/>
                <a:gridCol w="1497766"/>
                <a:gridCol w="1497766"/>
                <a:gridCol w="1497766"/>
                <a:gridCol w="1497766"/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Bank</a:t>
                      </a:r>
                      <a:r>
                        <a:rPr lang="sv-SE" baseline="0" dirty="0" smtClean="0"/>
                        <a:t> 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Bank</a:t>
                      </a:r>
                      <a:r>
                        <a:rPr lang="sv-SE" baseline="0" dirty="0" smtClean="0"/>
                        <a:t> B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Bank</a:t>
                      </a:r>
                      <a:r>
                        <a:rPr lang="sv-SE" baseline="0" dirty="0" smtClean="0"/>
                        <a:t> C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Bank D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Riksbanken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50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-0.1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10.1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-10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-50</a:t>
                      </a:r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449597"/>
              </p:ext>
            </p:extLst>
          </p:nvPr>
        </p:nvGraphicFramePr>
        <p:xfrm>
          <a:off x="971600" y="4631536"/>
          <a:ext cx="744049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8098"/>
                <a:gridCol w="1488098"/>
                <a:gridCol w="1488098"/>
                <a:gridCol w="1488098"/>
                <a:gridCol w="1488098"/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Bank</a:t>
                      </a:r>
                      <a:r>
                        <a:rPr lang="sv-SE" baseline="0" dirty="0" smtClean="0"/>
                        <a:t> A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Bank</a:t>
                      </a:r>
                      <a:r>
                        <a:rPr lang="sv-SE" baseline="0" dirty="0" smtClean="0"/>
                        <a:t> B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Bank</a:t>
                      </a:r>
                      <a:r>
                        <a:rPr lang="sv-SE" baseline="0" dirty="0" smtClean="0"/>
                        <a:t> C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Bank</a:t>
                      </a:r>
                      <a:r>
                        <a:rPr lang="sv-SE" baseline="0" dirty="0" smtClean="0"/>
                        <a:t> D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Riksbanken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-0.1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0.1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0</a:t>
                      </a:r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Uppåtböjd 5"/>
          <p:cNvSpPr/>
          <p:nvPr/>
        </p:nvSpPr>
        <p:spPr bwMode="auto">
          <a:xfrm>
            <a:off x="4283968" y="3356992"/>
            <a:ext cx="1728192" cy="504056"/>
          </a:xfrm>
          <a:prstGeom prst="curvedUp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Gisha" pitchFamily="34" charset="0"/>
            </a:endParaRPr>
          </a:p>
        </p:txBody>
      </p:sp>
      <p:sp>
        <p:nvSpPr>
          <p:cNvPr id="7" name="Nedåtböjd 6"/>
          <p:cNvSpPr/>
          <p:nvPr/>
        </p:nvSpPr>
        <p:spPr bwMode="auto">
          <a:xfrm>
            <a:off x="1619672" y="1412776"/>
            <a:ext cx="6048672" cy="936104"/>
          </a:xfrm>
          <a:prstGeom prst="curvedDown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Gisha" pitchFamily="34" charset="0"/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3923928" y="1043444"/>
            <a:ext cx="359792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+mn-lt"/>
              </a:rPr>
              <a:t>50 miljarder i finjustering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5294551" y="3635732"/>
            <a:ext cx="359792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+mn-lt"/>
              </a:rPr>
              <a:t>10 miljarder lån </a:t>
            </a:r>
            <a:r>
              <a:rPr lang="sv-SE" dirty="0" err="1" smtClean="0">
                <a:latin typeface="+mn-lt"/>
              </a:rPr>
              <a:t>overnight</a:t>
            </a:r>
            <a:endParaRPr lang="sv-SE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339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Korridoren – för en enskild bank</a:t>
            </a:r>
            <a:br>
              <a:rPr lang="sv-SE" dirty="0" smtClean="0"/>
            </a:br>
            <a:r>
              <a:rPr lang="sv-SE" sz="2400" dirty="0" smtClean="0"/>
              <a:t>Exempel då reporäntan är 1%</a:t>
            </a:r>
            <a:endParaRPr lang="sv-SE" sz="2400" dirty="0"/>
          </a:p>
        </p:txBody>
      </p:sp>
      <p:cxnSp>
        <p:nvCxnSpPr>
          <p:cNvPr id="5" name="Rak 4"/>
          <p:cNvCxnSpPr/>
          <p:nvPr/>
        </p:nvCxnSpPr>
        <p:spPr bwMode="auto">
          <a:xfrm>
            <a:off x="3851920" y="4797152"/>
            <a:ext cx="20162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Rak 5"/>
          <p:cNvCxnSpPr/>
          <p:nvPr/>
        </p:nvCxnSpPr>
        <p:spPr bwMode="auto">
          <a:xfrm>
            <a:off x="1835696" y="2924944"/>
            <a:ext cx="20162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Rak pil 12"/>
          <p:cNvCxnSpPr/>
          <p:nvPr/>
        </p:nvCxnSpPr>
        <p:spPr bwMode="auto">
          <a:xfrm flipV="1">
            <a:off x="3851920" y="1916832"/>
            <a:ext cx="0" cy="33123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Rak pil 17"/>
          <p:cNvCxnSpPr/>
          <p:nvPr/>
        </p:nvCxnSpPr>
        <p:spPr bwMode="auto">
          <a:xfrm>
            <a:off x="1115616" y="5229200"/>
            <a:ext cx="561662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ruta 19"/>
          <p:cNvSpPr txBox="1"/>
          <p:nvPr/>
        </p:nvSpPr>
        <p:spPr>
          <a:xfrm>
            <a:off x="3131840" y="1700808"/>
            <a:ext cx="223224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+mn-lt"/>
              </a:rPr>
              <a:t>Ränta</a:t>
            </a:r>
          </a:p>
        </p:txBody>
      </p:sp>
      <p:sp>
        <p:nvSpPr>
          <p:cNvPr id="21" name="textruta 20"/>
          <p:cNvSpPr txBox="1"/>
          <p:nvPr/>
        </p:nvSpPr>
        <p:spPr>
          <a:xfrm>
            <a:off x="6948264" y="5229200"/>
            <a:ext cx="172819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+mn-lt"/>
              </a:rPr>
              <a:t>Överskott</a:t>
            </a:r>
          </a:p>
        </p:txBody>
      </p:sp>
      <p:sp>
        <p:nvSpPr>
          <p:cNvPr id="22" name="Ellips 21"/>
          <p:cNvSpPr/>
          <p:nvPr/>
        </p:nvSpPr>
        <p:spPr bwMode="auto">
          <a:xfrm>
            <a:off x="3779912" y="3789040"/>
            <a:ext cx="144016" cy="144016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dirty="0" err="1" smtClean="0">
              <a:ln>
                <a:noFill/>
              </a:ln>
              <a:solidFill>
                <a:schemeClr val="tx1"/>
              </a:solidFill>
              <a:effectLst/>
              <a:latin typeface="Gisha" pitchFamily="34" charset="0"/>
            </a:endParaRPr>
          </a:p>
        </p:txBody>
      </p:sp>
      <p:cxnSp>
        <p:nvCxnSpPr>
          <p:cNvPr id="23" name="Rak 22"/>
          <p:cNvCxnSpPr/>
          <p:nvPr/>
        </p:nvCxnSpPr>
        <p:spPr bwMode="auto">
          <a:xfrm>
            <a:off x="3851920" y="4077072"/>
            <a:ext cx="136815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Rak pil 25"/>
          <p:cNvCxnSpPr/>
          <p:nvPr/>
        </p:nvCxnSpPr>
        <p:spPr bwMode="auto">
          <a:xfrm flipH="1">
            <a:off x="5148064" y="3284984"/>
            <a:ext cx="432048" cy="6480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ruta 26"/>
          <p:cNvSpPr txBox="1"/>
          <p:nvPr/>
        </p:nvSpPr>
        <p:spPr>
          <a:xfrm>
            <a:off x="4932040" y="2987660"/>
            <a:ext cx="266429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+mn-lt"/>
              </a:rPr>
              <a:t>Finjustering</a:t>
            </a:r>
          </a:p>
        </p:txBody>
      </p:sp>
      <p:cxnSp>
        <p:nvCxnSpPr>
          <p:cNvPr id="29" name="Rak pil 28"/>
          <p:cNvCxnSpPr/>
          <p:nvPr/>
        </p:nvCxnSpPr>
        <p:spPr bwMode="auto">
          <a:xfrm>
            <a:off x="1835696" y="2394176"/>
            <a:ext cx="576064" cy="3240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ruta 30"/>
          <p:cNvSpPr txBox="1"/>
          <p:nvPr/>
        </p:nvSpPr>
        <p:spPr>
          <a:xfrm>
            <a:off x="683568" y="2070140"/>
            <a:ext cx="19442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+mn-lt"/>
              </a:rPr>
              <a:t>Utlåningsränta</a:t>
            </a:r>
          </a:p>
        </p:txBody>
      </p:sp>
      <p:cxnSp>
        <p:nvCxnSpPr>
          <p:cNvPr id="32" name="Rak pil 31"/>
          <p:cNvCxnSpPr/>
          <p:nvPr/>
        </p:nvCxnSpPr>
        <p:spPr bwMode="auto">
          <a:xfrm flipH="1">
            <a:off x="5724128" y="4491118"/>
            <a:ext cx="540060" cy="1620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ruta 33"/>
          <p:cNvSpPr txBox="1"/>
          <p:nvPr/>
        </p:nvSpPr>
        <p:spPr>
          <a:xfrm>
            <a:off x="6156176" y="4283804"/>
            <a:ext cx="19442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+mn-lt"/>
              </a:rPr>
              <a:t>Inlåningsränta</a:t>
            </a:r>
          </a:p>
        </p:txBody>
      </p:sp>
      <p:cxnSp>
        <p:nvCxnSpPr>
          <p:cNvPr id="35" name="Rak pil 34"/>
          <p:cNvCxnSpPr/>
          <p:nvPr/>
        </p:nvCxnSpPr>
        <p:spPr bwMode="auto">
          <a:xfrm>
            <a:off x="3131840" y="3861048"/>
            <a:ext cx="57606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ruta 38"/>
          <p:cNvSpPr txBox="1"/>
          <p:nvPr/>
        </p:nvSpPr>
        <p:spPr>
          <a:xfrm>
            <a:off x="1403648" y="3645024"/>
            <a:ext cx="201622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+mn-lt"/>
              </a:rPr>
              <a:t>Reporäntan</a:t>
            </a:r>
          </a:p>
        </p:txBody>
      </p:sp>
      <p:sp>
        <p:nvSpPr>
          <p:cNvPr id="40" name="textruta 39"/>
          <p:cNvSpPr txBox="1"/>
          <p:nvPr/>
        </p:nvSpPr>
        <p:spPr>
          <a:xfrm>
            <a:off x="971600" y="5373216"/>
            <a:ext cx="19442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+mn-lt"/>
              </a:rPr>
              <a:t>-50 (underskott)</a:t>
            </a:r>
          </a:p>
        </p:txBody>
      </p:sp>
      <p:sp>
        <p:nvSpPr>
          <p:cNvPr id="41" name="textruta 40"/>
          <p:cNvSpPr txBox="1"/>
          <p:nvPr/>
        </p:nvSpPr>
        <p:spPr>
          <a:xfrm>
            <a:off x="2843808" y="5373216"/>
            <a:ext cx="19442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+mn-lt"/>
              </a:rPr>
              <a:t>0 </a:t>
            </a:r>
          </a:p>
        </p:txBody>
      </p:sp>
      <p:sp>
        <p:nvSpPr>
          <p:cNvPr id="42" name="textruta 41"/>
          <p:cNvSpPr txBox="1"/>
          <p:nvPr/>
        </p:nvSpPr>
        <p:spPr>
          <a:xfrm>
            <a:off x="5580112" y="5363924"/>
            <a:ext cx="19442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+mn-lt"/>
              </a:rPr>
              <a:t>50</a:t>
            </a:r>
          </a:p>
        </p:txBody>
      </p:sp>
      <p:sp>
        <p:nvSpPr>
          <p:cNvPr id="43" name="textruta 42"/>
          <p:cNvSpPr txBox="1"/>
          <p:nvPr/>
        </p:nvSpPr>
        <p:spPr>
          <a:xfrm>
            <a:off x="3131840" y="3645024"/>
            <a:ext cx="19082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+mn-lt"/>
              </a:rPr>
              <a:t>1%</a:t>
            </a:r>
          </a:p>
        </p:txBody>
      </p:sp>
      <p:sp>
        <p:nvSpPr>
          <p:cNvPr id="44" name="textruta 43"/>
          <p:cNvSpPr txBox="1"/>
          <p:nvPr/>
        </p:nvSpPr>
        <p:spPr>
          <a:xfrm>
            <a:off x="2555776" y="4643844"/>
            <a:ext cx="19082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+mn-lt"/>
              </a:rPr>
              <a:t>0,25%</a:t>
            </a:r>
          </a:p>
        </p:txBody>
      </p:sp>
      <p:sp>
        <p:nvSpPr>
          <p:cNvPr id="45" name="textruta 44"/>
          <p:cNvSpPr txBox="1"/>
          <p:nvPr/>
        </p:nvSpPr>
        <p:spPr>
          <a:xfrm>
            <a:off x="3311860" y="2708920"/>
            <a:ext cx="19082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+mn-lt"/>
              </a:rPr>
              <a:t>1,75%</a:t>
            </a:r>
          </a:p>
        </p:txBody>
      </p:sp>
      <p:sp>
        <p:nvSpPr>
          <p:cNvPr id="46" name="textruta 45"/>
          <p:cNvSpPr txBox="1"/>
          <p:nvPr/>
        </p:nvSpPr>
        <p:spPr>
          <a:xfrm>
            <a:off x="2627784" y="3923764"/>
            <a:ext cx="190821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dirty="0" smtClean="0">
                <a:latin typeface="+mn-lt"/>
              </a:rPr>
              <a:t>0,9%</a:t>
            </a:r>
          </a:p>
        </p:txBody>
      </p:sp>
    </p:spTree>
    <p:extLst>
      <p:ext uri="{BB962C8B-B14F-4D97-AF65-F5344CB8AC3E}">
        <p14:creationId xmlns:p14="http://schemas.microsoft.com/office/powerpoint/2010/main" val="301081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1" grpId="0"/>
      <p:bldP spid="34" grpId="0"/>
      <p:bldP spid="43" grpId="0"/>
      <p:bldP spid="44" grpId="0"/>
      <p:bldP spid="45" grpId="0"/>
      <p:bldP spid="46" grpId="0"/>
    </p:bldLst>
  </p:timing>
</p:sld>
</file>

<file path=ppt/theme/theme1.xml><?xml version="1.0" encoding="utf-8"?>
<a:theme xmlns:a="http://schemas.openxmlformats.org/drawingml/2006/main" name="Riksbanken">
  <a:themeElements>
    <a:clrScheme name="Riksbank 2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A41D22"/>
      </a:accent1>
      <a:accent2>
        <a:srgbClr val="0076BD"/>
      </a:accent2>
      <a:accent3>
        <a:srgbClr val="EEAF00"/>
      </a:accent3>
      <a:accent4>
        <a:srgbClr val="BCBEC0"/>
      </a:accent4>
      <a:accent5>
        <a:srgbClr val="537121"/>
      </a:accent5>
      <a:accent6>
        <a:srgbClr val="6A4976"/>
      </a:accent6>
      <a:hlink>
        <a:srgbClr val="0033CC"/>
      </a:hlink>
      <a:folHlink>
        <a:srgbClr val="00CC00"/>
      </a:folHlink>
    </a:clrScheme>
    <a:fontScheme name="RB PPT">
      <a:majorFont>
        <a:latin typeface="Gisha"/>
        <a:ea typeface=""/>
        <a:cs typeface=""/>
      </a:majorFont>
      <a:minorFont>
        <a:latin typeface="Gish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ex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Gish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sha" pitchFamily="34" charset="0"/>
          </a:defRPr>
        </a:defPPr>
      </a:lstStyle>
    </a:lnDef>
    <a:txDef>
      <a:spPr>
        <a:noFill/>
        <a:ln>
          <a:noFill/>
        </a:ln>
      </a:spPr>
      <a:bodyPr wrap="squar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/>
  <a:custClrLst>
    <a:custClr name="Riksbank Tegelröd">
      <a:srgbClr val="DE750C"/>
    </a:custClr>
    <a:custClr name="Riksbank Brun">
      <a:srgbClr val="7A4216"/>
    </a:custClr>
    <a:custClr name="Riksbank Mörkblå">
      <a:srgbClr val="01244C"/>
    </a:custClr>
  </a:custClr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Riksbanken</Template>
  <TotalTime>1041</TotalTime>
  <Words>493</Words>
  <Application>Microsoft Office PowerPoint</Application>
  <PresentationFormat>Bildspel på skärmen (4:3)</PresentationFormat>
  <Paragraphs>160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18" baseType="lpstr">
      <vt:lpstr>Riksbanken</vt:lpstr>
      <vt:lpstr>Räntebildningen – hur styr Riksbanken räntan?  David Vestin Forskningsenheten</vt:lpstr>
      <vt:lpstr>Syfte och agenda </vt:lpstr>
      <vt:lpstr>Betalningssystemet RIX </vt:lpstr>
      <vt:lpstr>Betalningssystemet används…</vt:lpstr>
      <vt:lpstr>Det ”strukturella överskottet” eller ”den penningpolitiska skulden”</vt:lpstr>
      <vt:lpstr>Overnight-marknaden</vt:lpstr>
      <vt:lpstr>De fyra elementen i styrsystemet</vt:lpstr>
      <vt:lpstr>Betalningssystemet vid stängning Fiktivt exempel</vt:lpstr>
      <vt:lpstr>Korridoren – för en enskild bank Exempel då reporäntan är 1%</vt:lpstr>
      <vt:lpstr>Räntestyrningen i korthet</vt:lpstr>
      <vt:lpstr> </vt:lpstr>
      <vt:lpstr> </vt:lpstr>
      <vt:lpstr>Längre marknadsräntor</vt:lpstr>
      <vt:lpstr>Längre marknadsräntor (forts)</vt:lpstr>
      <vt:lpstr> </vt:lpstr>
      <vt:lpstr> </vt:lpstr>
      <vt:lpstr> </vt:lpstr>
    </vt:vector>
  </TitlesOfParts>
  <Company>Sveriges riksbank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Räntebildningen – hur styr Riksbanken räntan?  David Vestin Forskningsenheten</dc:title>
  <dc:creator>David Vestin</dc:creator>
  <cp:lastModifiedBy>David Vestin</cp:lastModifiedBy>
  <cp:revision>18</cp:revision>
  <dcterms:created xsi:type="dcterms:W3CDTF">2015-11-18T08:50:47Z</dcterms:created>
  <dcterms:modified xsi:type="dcterms:W3CDTF">2015-11-19T07:11:13Z</dcterms:modified>
</cp:coreProperties>
</file>