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7"/>
  </p:notesMasterIdLst>
  <p:sldIdLst>
    <p:sldId id="355" r:id="rId2"/>
    <p:sldId id="359" r:id="rId3"/>
    <p:sldId id="356" r:id="rId4"/>
    <p:sldId id="365" r:id="rId5"/>
    <p:sldId id="366" r:id="rId6"/>
    <p:sldId id="395" r:id="rId7"/>
    <p:sldId id="358" r:id="rId8"/>
    <p:sldId id="367" r:id="rId9"/>
    <p:sldId id="396" r:id="rId10"/>
    <p:sldId id="398" r:id="rId11"/>
    <p:sldId id="397" r:id="rId12"/>
    <p:sldId id="364" r:id="rId13"/>
    <p:sldId id="362" r:id="rId14"/>
    <p:sldId id="363" r:id="rId15"/>
    <p:sldId id="361" r:id="rId16"/>
    <p:sldId id="370" r:id="rId17"/>
    <p:sldId id="371" r:id="rId18"/>
    <p:sldId id="399" r:id="rId19"/>
    <p:sldId id="368" r:id="rId20"/>
    <p:sldId id="369" r:id="rId21"/>
    <p:sldId id="372" r:id="rId22"/>
    <p:sldId id="373" r:id="rId23"/>
    <p:sldId id="391" r:id="rId24"/>
    <p:sldId id="392" r:id="rId25"/>
    <p:sldId id="393" r:id="rId26"/>
    <p:sldId id="394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</p:sldIdLst>
  <p:sldSz cx="9144000" cy="6858000" type="screen4x3"/>
  <p:notesSz cx="6819900" cy="9918700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ntax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ntax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ntax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ntax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ntax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ntax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ntax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ntax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ntax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89698" autoAdjust="0"/>
  </p:normalViewPr>
  <p:slideViewPr>
    <p:cSldViewPr>
      <p:cViewPr>
        <p:scale>
          <a:sx n="75" d="100"/>
          <a:sy n="75" d="100"/>
        </p:scale>
        <p:origin x="-2652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6" y="-96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iksbank.se\docs\workgroups\APP_MFA\PPR%20-%20PPU\2015\PPR%20apr%202015\Y.%20Underlag\Avkastningskurvor%20%20150401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iksbank.se\profile\Home\johalm\My%20Documents\Ber&#228;kningar\Balansr&#228;kningsexempel%201503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Data!$B$8</c:f>
              <c:strCache>
                <c:ptCount val="1"/>
                <c:pt idx="0">
                  <c:v>Statsobligationskurva</c:v>
                </c:pt>
              </c:strCache>
            </c:strRef>
          </c:tx>
          <c:spPr>
            <a:ln w="38100">
              <a:solidFill>
                <a:srgbClr val="A41D22"/>
              </a:solidFill>
            </a:ln>
          </c:spPr>
          <c:marker>
            <c:symbol val="none"/>
          </c:marker>
          <c:cat>
            <c:numRef>
              <c:f>Data!$A$10:$A$30</c:f>
              <c:numCache>
                <c:formatCode>General</c:formatCode>
                <c:ptCount val="21"/>
                <c:pt idx="0">
                  <c:v>9.9999999999999995E-7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cat>
          <c:val>
            <c:numRef>
              <c:f>Data!$B$10:$B$30</c:f>
              <c:numCache>
                <c:formatCode>0.00</c:formatCode>
                <c:ptCount val="21"/>
                <c:pt idx="0">
                  <c:v>-0.2500001503763542</c:v>
                </c:pt>
                <c:pt idx="1">
                  <c:v>-0.2826750236026821</c:v>
                </c:pt>
                <c:pt idx="2">
                  <c:v>-0.30646668911401409</c:v>
                </c:pt>
                <c:pt idx="3">
                  <c:v>-0.32259221635955965</c:v>
                </c:pt>
                <c:pt idx="4">
                  <c:v>-0.3321127862723442</c:v>
                </c:pt>
                <c:pt idx="5">
                  <c:v>-0.33595363082609214</c:v>
                </c:pt>
                <c:pt idx="6">
                  <c:v>-0.33492150133311449</c:v>
                </c:pt>
                <c:pt idx="7">
                  <c:v>-0.32971986077064158</c:v>
                </c:pt>
                <c:pt idx="8">
                  <c:v>-0.32096209994701219</c:v>
                </c:pt>
                <c:pt idx="9">
                  <c:v>-0.30918303756710103</c:v>
                </c:pt>
                <c:pt idx="10">
                  <c:v>-0.2948489297921455</c:v>
                </c:pt>
                <c:pt idx="11">
                  <c:v>-0.27836618500851873</c:v>
                </c:pt>
                <c:pt idx="12">
                  <c:v>-0.26008895361242318</c:v>
                </c:pt>
                <c:pt idx="13">
                  <c:v>-0.24032574015388772</c:v>
                </c:pt>
                <c:pt idx="14">
                  <c:v>-0.21934516570516413</c:v>
                </c:pt>
                <c:pt idx="15">
                  <c:v>-0.19738099142811774</c:v>
                </c:pt>
                <c:pt idx="16">
                  <c:v>-0.174636499667915</c:v>
                </c:pt>
                <c:pt idx="17">
                  <c:v>-0.15128831619761149</c:v>
                </c:pt>
                <c:pt idx="18">
                  <c:v>-0.12748974622121564</c:v>
                </c:pt>
                <c:pt idx="19">
                  <c:v>-0.10337368718714449</c:v>
                </c:pt>
                <c:pt idx="20">
                  <c:v>-7.905517317517001E-2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Data!$E$8</c:f>
              <c:strCache>
                <c:ptCount val="1"/>
                <c:pt idx="0">
                  <c:v>Bostadsobligationskurva</c:v>
                </c:pt>
              </c:strCache>
            </c:strRef>
          </c:tx>
          <c:spPr>
            <a:ln w="38100">
              <a:solidFill>
                <a:srgbClr val="0076BD"/>
              </a:solidFill>
            </a:ln>
          </c:spPr>
          <c:marker>
            <c:symbol val="none"/>
          </c:marker>
          <c:cat>
            <c:numRef>
              <c:f>Data!$A$10:$A$30</c:f>
              <c:numCache>
                <c:formatCode>General</c:formatCode>
                <c:ptCount val="21"/>
                <c:pt idx="0">
                  <c:v>9.9999999999999995E-7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cat>
          <c:val>
            <c:numRef>
              <c:f>Data!$E$10:$E$30</c:f>
              <c:numCache>
                <c:formatCode>0.00</c:formatCode>
                <c:ptCount val="2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-0.12307107292241105</c:v>
                </c:pt>
                <c:pt idx="5">
                  <c:v>-0.10754962600407231</c:v>
                </c:pt>
                <c:pt idx="6">
                  <c:v>-8.4649326436909048E-2</c:v>
                </c:pt>
                <c:pt idx="7">
                  <c:v>-5.5545315908159913E-2</c:v>
                </c:pt>
                <c:pt idx="8">
                  <c:v>-2.1268945071600272E-2</c:v>
                </c:pt>
                <c:pt idx="9">
                  <c:v>1.7276053951711674E-2</c:v>
                </c:pt>
                <c:pt idx="10">
                  <c:v>5.929914640965718E-2</c:v>
                </c:pt>
                <c:pt idx="11">
                  <c:v>0.10411013919760224</c:v>
                </c:pt>
                <c:pt idx="12">
                  <c:v>0.15110772418849061</c:v>
                </c:pt>
                <c:pt idx="13">
                  <c:v>0.19976927169573824</c:v>
                </c:pt>
                <c:pt idx="14">
                  <c:v>0.24964174080117979</c:v>
                </c:pt>
                <c:pt idx="15">
                  <c:v>0.30033358729910675</c:v>
                </c:pt>
                <c:pt idx="16">
                  <c:v>0.35150756256347454</c:v>
                </c:pt>
                <c:pt idx="17">
                  <c:v>0.40287430789044121</c:v>
                </c:pt>
                <c:pt idx="18">
                  <c:v>0.45418665893870214</c:v>
                </c:pt>
                <c:pt idx="19">
                  <c:v>0.50523458390765852</c:v>
                </c:pt>
                <c:pt idx="20">
                  <c:v>0.55584068716770585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Data!$K$8</c:f>
              <c:strCache>
                <c:ptCount val="1"/>
                <c:pt idx="0">
                  <c:v>Företagsobligationer (investment grade) </c:v>
                </c:pt>
              </c:strCache>
            </c:strRef>
          </c:tx>
          <c:spPr>
            <a:ln w="38100">
              <a:solidFill>
                <a:srgbClr val="EEAF00"/>
              </a:solidFill>
            </a:ln>
          </c:spPr>
          <c:marker>
            <c:symbol val="none"/>
          </c:marker>
          <c:cat>
            <c:numRef>
              <c:f>Data!$A$10:$A$30</c:f>
              <c:numCache>
                <c:formatCode>General</c:formatCode>
                <c:ptCount val="21"/>
                <c:pt idx="0">
                  <c:v>9.9999999999999995E-7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cat>
          <c:val>
            <c:numRef>
              <c:f>Data!$K$10:$K$30</c:f>
              <c:numCache>
                <c:formatCode>0.00</c:formatCode>
                <c:ptCount val="2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0.10615990103421599</c:v>
                </c:pt>
                <c:pt idx="5">
                  <c:v>8.5398208182187241E-2</c:v>
                </c:pt>
                <c:pt idx="6">
                  <c:v>8.5335094594410604E-2</c:v>
                </c:pt>
                <c:pt idx="7">
                  <c:v>0.10208060463570047</c:v>
                </c:pt>
                <c:pt idx="8">
                  <c:v>0.13237936236792688</c:v>
                </c:pt>
                <c:pt idx="9">
                  <c:v>0.17349342134192652</c:v>
                </c:pt>
                <c:pt idx="10">
                  <c:v>0.22311828192047203</c:v>
                </c:pt>
                <c:pt idx="11">
                  <c:v>0.2793170631799593</c:v>
                </c:pt>
                <c:pt idx="12">
                  <c:v>0.34046619253673183</c:v>
                </c:pt>
                <c:pt idx="13">
                  <c:v>0.40520944528417058</c:v>
                </c:pt>
                <c:pt idx="14">
                  <c:v>0.47241861494050436</c:v>
                </c:pt>
                <c:pt idx="15">
                  <c:v>0.54115971939900021</c:v>
                </c:pt>
                <c:pt idx="16">
                  <c:v>0.61066393799487684</c:v>
                </c:pt>
                <c:pt idx="17">
                  <c:v>0.68030262962364407</c:v>
                </c:pt>
                <c:pt idx="18">
                  <c:v>0.7495658812890359</c:v>
                </c:pt>
                <c:pt idx="19">
                  <c:v>0.81804411095785989</c:v>
                </c:pt>
                <c:pt idx="20">
                  <c:v>0.8854123102596464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218496"/>
        <c:axId val="178220032"/>
      </c:lineChart>
      <c:lineChart>
        <c:grouping val="standard"/>
        <c:varyColors val="0"/>
        <c:ser>
          <c:idx val="4"/>
          <c:order val="3"/>
          <c:tx>
            <c:strRef>
              <c:f>Data!$H$8</c:f>
              <c:strCache>
                <c:ptCount val="1"/>
                <c:pt idx="0">
                  <c:v>Boräntor till hushåll</c:v>
                </c:pt>
              </c:strCache>
            </c:strRef>
          </c:tx>
          <c:spPr>
            <a:ln w="38100">
              <a:solidFill>
                <a:srgbClr val="537121"/>
              </a:solidFill>
            </a:ln>
          </c:spPr>
          <c:marker>
            <c:symbol val="none"/>
          </c:marker>
          <c:cat>
            <c:numRef>
              <c:f>Data!$A$10:$A$30</c:f>
              <c:numCache>
                <c:formatCode>General</c:formatCode>
                <c:ptCount val="21"/>
                <c:pt idx="0">
                  <c:v>9.9999999999999995E-7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cat>
          <c:val>
            <c:numRef>
              <c:f>Data!$H$10:$H$30</c:f>
              <c:numCache>
                <c:formatCode>0.00</c:formatCode>
                <c:ptCount val="21"/>
                <c:pt idx="0">
                  <c:v>#N/A</c:v>
                </c:pt>
                <c:pt idx="1">
                  <c:v>1.9799999999999998</c:v>
                </c:pt>
                <c:pt idx="2">
                  <c:v>#N/A</c:v>
                </c:pt>
                <c:pt idx="3">
                  <c:v>#N/A</c:v>
                </c:pt>
                <c:pt idx="4">
                  <c:v>1.98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2.0179999999999998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1.9379999999999999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2.27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235648"/>
        <c:axId val="178234112"/>
      </c:lineChart>
      <c:catAx>
        <c:axId val="1782184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in"/>
        <c:minorTickMark val="none"/>
        <c:tickLblPos val="low"/>
        <c:spPr>
          <a:ln w="3810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c:spPr>
        <c:crossAx val="178220032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78220032"/>
        <c:scaling>
          <c:orientation val="minMax"/>
          <c:max val="3"/>
          <c:min val="-0.5"/>
        </c:scaling>
        <c:delete val="0"/>
        <c:axPos val="l"/>
        <c:majorGridlines>
          <c:spPr>
            <a:ln cmpd="sng"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in"/>
        <c:minorTickMark val="none"/>
        <c:tickLblPos val="nextTo"/>
        <c:spPr>
          <a:ln w="3810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c:spPr>
        <c:crossAx val="178218496"/>
        <c:crosses val="autoZero"/>
        <c:crossBetween val="midCat"/>
      </c:valAx>
      <c:valAx>
        <c:axId val="178234112"/>
        <c:scaling>
          <c:orientation val="minMax"/>
          <c:max val="3"/>
          <c:min val="-0.5"/>
        </c:scaling>
        <c:delete val="0"/>
        <c:axPos val="r"/>
        <c:numFmt formatCode="0.0" sourceLinked="0"/>
        <c:majorTickMark val="in"/>
        <c:minorTickMark val="none"/>
        <c:tickLblPos val="nextTo"/>
        <c:spPr>
          <a:ln w="38100">
            <a:solidFill>
              <a:srgbClr val="000000">
                <a:lumMod val="100000"/>
              </a:srgbClr>
            </a:solidFill>
          </a:ln>
        </c:spPr>
        <c:crossAx val="178235648"/>
        <c:crosses val="max"/>
        <c:crossBetween val="between"/>
        <c:majorUnit val="0.5"/>
      </c:valAx>
      <c:catAx>
        <c:axId val="17823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2341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7.5655623326515653E-2"/>
          <c:y val="2.7554321134011871E-2"/>
          <c:w val="0.41740264697165813"/>
          <c:h val="0.19505442513212692"/>
        </c:manualLayout>
      </c:layout>
      <c:overlay val="1"/>
      <c:spPr>
        <a:noFill/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+mn-lt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cat>
            <c:strRef>
              <c:f>'Blad1 (2)'!$Q$24:$T$24</c:f>
              <c:strCache>
                <c:ptCount val="4"/>
                <c:pt idx="0">
                  <c:v>Tillgångar</c:v>
                </c:pt>
                <c:pt idx="1">
                  <c:v>Skulder</c:v>
                </c:pt>
                <c:pt idx="2">
                  <c:v>Tillgångar</c:v>
                </c:pt>
                <c:pt idx="3">
                  <c:v>Skulder</c:v>
                </c:pt>
              </c:strCache>
            </c:strRef>
          </c:cat>
          <c:val>
            <c:numRef>
              <c:f>'Blad1 (2)'!$Q$25:$T$25</c:f>
              <c:numCache>
                <c:formatCode>General</c:formatCode>
                <c:ptCount val="4"/>
                <c:pt idx="0">
                  <c:v>39</c:v>
                </c:pt>
                <c:pt idx="1">
                  <c:v>228</c:v>
                </c:pt>
                <c:pt idx="2">
                  <c:v>39</c:v>
                </c:pt>
                <c:pt idx="3">
                  <c:v>228</c:v>
                </c:pt>
              </c:numCache>
            </c:numRef>
          </c:val>
        </c:ser>
        <c:ser>
          <c:idx val="2"/>
          <c:order val="1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'Blad1 (2)'!$Q$24:$T$24</c:f>
              <c:strCache>
                <c:ptCount val="4"/>
                <c:pt idx="0">
                  <c:v>Tillgångar</c:v>
                </c:pt>
                <c:pt idx="1">
                  <c:v>Skulder</c:v>
                </c:pt>
                <c:pt idx="2">
                  <c:v>Tillgångar</c:v>
                </c:pt>
                <c:pt idx="3">
                  <c:v>Skulder</c:v>
                </c:pt>
              </c:strCache>
            </c:strRef>
          </c:cat>
          <c:val>
            <c:numRef>
              <c:f>'Blad1 (2)'!$Q$27:$T$27</c:f>
              <c:numCache>
                <c:formatCode>General</c:formatCode>
                <c:ptCount val="4"/>
                <c:pt idx="0">
                  <c:v>452</c:v>
                </c:pt>
                <c:pt idx="1">
                  <c:v>82</c:v>
                </c:pt>
                <c:pt idx="2">
                  <c:v>452</c:v>
                </c:pt>
                <c:pt idx="3">
                  <c:v>82</c:v>
                </c:pt>
              </c:numCache>
            </c:numRef>
          </c:val>
        </c:ser>
        <c:ser>
          <c:idx val="1"/>
          <c:order val="2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DE750C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DE750C"/>
              </a:solidFill>
            </c:spPr>
          </c:dPt>
          <c:cat>
            <c:strRef>
              <c:f>'Blad1 (2)'!$Q$24:$T$24</c:f>
              <c:strCache>
                <c:ptCount val="4"/>
                <c:pt idx="0">
                  <c:v>Tillgångar</c:v>
                </c:pt>
                <c:pt idx="1">
                  <c:v>Skulder</c:v>
                </c:pt>
                <c:pt idx="2">
                  <c:v>Tillgångar</c:v>
                </c:pt>
                <c:pt idx="3">
                  <c:v>Skulder</c:v>
                </c:pt>
              </c:strCache>
            </c:strRef>
          </c:cat>
          <c:val>
            <c:numRef>
              <c:f>'Blad1 (2)'!$Q$26:$T$26</c:f>
              <c:numCache>
                <c:formatCode>General</c:formatCode>
                <c:ptCount val="4"/>
                <c:pt idx="0">
                  <c:v>30</c:v>
                </c:pt>
                <c:pt idx="1">
                  <c:v>106</c:v>
                </c:pt>
                <c:pt idx="2">
                  <c:v>70</c:v>
                </c:pt>
                <c:pt idx="3">
                  <c:v>106</c:v>
                </c:pt>
              </c:numCache>
            </c:numRef>
          </c:val>
        </c:ser>
        <c:ser>
          <c:idx val="3"/>
          <c:order val="3"/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'Blad1 (2)'!$Q$24:$T$24</c:f>
              <c:strCache>
                <c:ptCount val="4"/>
                <c:pt idx="0">
                  <c:v>Tillgångar</c:v>
                </c:pt>
                <c:pt idx="1">
                  <c:v>Skulder</c:v>
                </c:pt>
                <c:pt idx="2">
                  <c:v>Tillgångar</c:v>
                </c:pt>
                <c:pt idx="3">
                  <c:v>Skulder</c:v>
                </c:pt>
              </c:strCache>
            </c:strRef>
          </c:cat>
          <c:val>
            <c:numRef>
              <c:f>'Blad1 (2)'!$Q$28:$T$28</c:f>
              <c:numCache>
                <c:formatCode>General</c:formatCode>
                <c:ptCount val="4"/>
                <c:pt idx="1">
                  <c:v>33</c:v>
                </c:pt>
                <c:pt idx="3">
                  <c:v>33</c:v>
                </c:pt>
              </c:numCache>
            </c:numRef>
          </c:val>
        </c:ser>
        <c:ser>
          <c:idx val="4"/>
          <c:order val="4"/>
          <c:spPr>
            <a:solidFill>
              <a:srgbClr val="DE750C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'Blad1 (2)'!$Q$24:$T$24</c:f>
              <c:strCache>
                <c:ptCount val="4"/>
                <c:pt idx="0">
                  <c:v>Tillgångar</c:v>
                </c:pt>
                <c:pt idx="1">
                  <c:v>Skulder</c:v>
                </c:pt>
                <c:pt idx="2">
                  <c:v>Tillgångar</c:v>
                </c:pt>
                <c:pt idx="3">
                  <c:v>Skulder</c:v>
                </c:pt>
              </c:strCache>
            </c:strRef>
          </c:cat>
          <c:val>
            <c:numRef>
              <c:f>'Blad1 (2)'!$Q$29:$T$29</c:f>
              <c:numCache>
                <c:formatCode>General</c:formatCode>
                <c:ptCount val="4"/>
                <c:pt idx="1">
                  <c:v>72</c:v>
                </c:pt>
                <c:pt idx="3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181376"/>
        <c:axId val="170182912"/>
      </c:barChart>
      <c:catAx>
        <c:axId val="17018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sv-SE"/>
          </a:p>
        </c:txPr>
        <c:crossAx val="170182912"/>
        <c:crosses val="autoZero"/>
        <c:auto val="1"/>
        <c:lblAlgn val="ctr"/>
        <c:lblOffset val="100"/>
        <c:noMultiLvlLbl val="0"/>
      </c:catAx>
      <c:valAx>
        <c:axId val="170182912"/>
        <c:scaling>
          <c:orientation val="minMax"/>
          <c:max val="8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sv-SE"/>
          </a:p>
        </c:txPr>
        <c:crossAx val="1701813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24623-167F-411D-AF47-C120BF3706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89EEF1E-5428-4FD1-9F37-07D2F1988B7F}">
      <dgm:prSet phldrT="[Text]"/>
      <dgm:spPr/>
      <dgm:t>
        <a:bodyPr/>
        <a:lstStyle/>
        <a:p>
          <a:r>
            <a:rPr lang="sv-SE" dirty="0" smtClean="0"/>
            <a:t>Låg inflation länge</a:t>
          </a:r>
          <a:endParaRPr lang="sv-SE" dirty="0"/>
        </a:p>
      </dgm:t>
    </dgm:pt>
    <dgm:pt modelId="{7AFD1D7C-DD13-4805-BD7C-276866AF3E6C}" type="parTrans" cxnId="{5EF81D9D-71A2-4F55-9B7C-8DC7A42B2A0D}">
      <dgm:prSet/>
      <dgm:spPr/>
      <dgm:t>
        <a:bodyPr/>
        <a:lstStyle/>
        <a:p>
          <a:endParaRPr lang="sv-SE"/>
        </a:p>
      </dgm:t>
    </dgm:pt>
    <dgm:pt modelId="{71185826-8BF4-43E4-BA44-9DA6F1C0E805}" type="sibTrans" cxnId="{5EF81D9D-71A2-4F55-9B7C-8DC7A42B2A0D}">
      <dgm:prSet/>
      <dgm:spPr/>
      <dgm:t>
        <a:bodyPr/>
        <a:lstStyle/>
        <a:p>
          <a:endParaRPr lang="sv-SE"/>
        </a:p>
      </dgm:t>
    </dgm:pt>
    <dgm:pt modelId="{784D257A-B4C6-4AEA-AFDA-5B0530B8E7D1}">
      <dgm:prSet phldrT="[Text]"/>
      <dgm:spPr/>
      <dgm:t>
        <a:bodyPr/>
        <a:lstStyle/>
        <a:p>
          <a:r>
            <a:rPr lang="sv-SE" dirty="0" smtClean="0"/>
            <a:t>Inflationsmålet ifrågasatt</a:t>
          </a:r>
          <a:endParaRPr lang="sv-SE" dirty="0"/>
        </a:p>
      </dgm:t>
    </dgm:pt>
    <dgm:pt modelId="{85540E3E-41E1-43B7-A8A0-EEED7C11489A}" type="parTrans" cxnId="{7B34285E-7D95-4B11-AF19-6737C73FB247}">
      <dgm:prSet/>
      <dgm:spPr/>
      <dgm:t>
        <a:bodyPr/>
        <a:lstStyle/>
        <a:p>
          <a:endParaRPr lang="sv-SE"/>
        </a:p>
      </dgm:t>
    </dgm:pt>
    <dgm:pt modelId="{86547934-F388-41C6-8CEA-D6B9425DD2FE}" type="sibTrans" cxnId="{7B34285E-7D95-4B11-AF19-6737C73FB247}">
      <dgm:prSet/>
      <dgm:spPr/>
      <dgm:t>
        <a:bodyPr/>
        <a:lstStyle/>
        <a:p>
          <a:endParaRPr lang="sv-SE"/>
        </a:p>
      </dgm:t>
    </dgm:pt>
    <dgm:pt modelId="{2C3C17CF-4EFD-426C-965D-111EF18B2C85}">
      <dgm:prSet phldrT="[Text]"/>
      <dgm:spPr/>
      <dgm:t>
        <a:bodyPr/>
        <a:lstStyle/>
        <a:p>
          <a:r>
            <a:rPr lang="sv-SE" dirty="0" smtClean="0"/>
            <a:t>”För låga” nominella </a:t>
          </a:r>
          <a:r>
            <a:rPr lang="sv-SE" dirty="0" smtClean="0"/>
            <a:t>löneanspråk</a:t>
          </a:r>
          <a:endParaRPr lang="sv-SE" dirty="0"/>
        </a:p>
      </dgm:t>
    </dgm:pt>
    <dgm:pt modelId="{924ABE17-DFDF-4AAA-84EF-4E294CB1F6EA}" type="parTrans" cxnId="{04DCF05F-6B98-4AB5-9656-CAEC18905FF6}">
      <dgm:prSet/>
      <dgm:spPr/>
      <dgm:t>
        <a:bodyPr/>
        <a:lstStyle/>
        <a:p>
          <a:endParaRPr lang="sv-SE"/>
        </a:p>
      </dgm:t>
    </dgm:pt>
    <dgm:pt modelId="{D6A0D732-E802-4C5C-B130-0CC4F90969EF}" type="sibTrans" cxnId="{04DCF05F-6B98-4AB5-9656-CAEC18905FF6}">
      <dgm:prSet/>
      <dgm:spPr/>
      <dgm:t>
        <a:bodyPr/>
        <a:lstStyle/>
        <a:p>
          <a:endParaRPr lang="sv-SE"/>
        </a:p>
      </dgm:t>
    </dgm:pt>
    <dgm:pt modelId="{F779E778-698A-4C56-B57B-432AEF6597F3}">
      <dgm:prSet phldrT="[Text]"/>
      <dgm:spPr/>
      <dgm:t>
        <a:bodyPr/>
        <a:lstStyle/>
        <a:p>
          <a:r>
            <a:rPr lang="sv-SE" dirty="0" smtClean="0"/>
            <a:t>Låga nominella prisökningar</a:t>
          </a:r>
          <a:endParaRPr lang="sv-SE" dirty="0"/>
        </a:p>
      </dgm:t>
    </dgm:pt>
    <dgm:pt modelId="{5330DDF9-99F0-4FC1-8E9A-BF1AB6A5FAA7}" type="parTrans" cxnId="{F0939867-E04C-4071-87C0-722BEFDCB945}">
      <dgm:prSet/>
      <dgm:spPr/>
      <dgm:t>
        <a:bodyPr/>
        <a:lstStyle/>
        <a:p>
          <a:endParaRPr lang="sv-SE"/>
        </a:p>
      </dgm:t>
    </dgm:pt>
    <dgm:pt modelId="{766EDE4A-FBEF-4255-9EC9-2EA1F3C622F2}" type="sibTrans" cxnId="{F0939867-E04C-4071-87C0-722BEFDCB945}">
      <dgm:prSet/>
      <dgm:spPr/>
      <dgm:t>
        <a:bodyPr/>
        <a:lstStyle/>
        <a:p>
          <a:endParaRPr lang="sv-SE"/>
        </a:p>
      </dgm:t>
    </dgm:pt>
    <dgm:pt modelId="{01391A0C-C8E3-4D34-B168-DDD60F5CAAAE}" type="pres">
      <dgm:prSet presAssocID="{E9D24623-167F-411D-AF47-C120BF3706ED}" presName="Name0" presStyleCnt="0">
        <dgm:presLayoutVars>
          <dgm:dir/>
          <dgm:resizeHandles val="exact"/>
        </dgm:presLayoutVars>
      </dgm:prSet>
      <dgm:spPr/>
    </dgm:pt>
    <dgm:pt modelId="{31ECFC49-A5C7-4705-B86D-E6691A4FC5D3}" type="pres">
      <dgm:prSet presAssocID="{089EEF1E-5428-4FD1-9F37-07D2F1988B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E8F6A6C-09C6-46EC-A5CB-E832ACF80B4C}" type="pres">
      <dgm:prSet presAssocID="{71185826-8BF4-43E4-BA44-9DA6F1C0E805}" presName="sibTrans" presStyleLbl="sibTrans2D1" presStyleIdx="0" presStyleCnt="3" custLinFactNeighborX="-32238" custLinFactNeighborY="-7033"/>
      <dgm:spPr/>
      <dgm:t>
        <a:bodyPr/>
        <a:lstStyle/>
        <a:p>
          <a:endParaRPr lang="sv-SE"/>
        </a:p>
      </dgm:t>
    </dgm:pt>
    <dgm:pt modelId="{F975F218-0F07-4A66-BB53-DBE5C3681D93}" type="pres">
      <dgm:prSet presAssocID="{71185826-8BF4-43E4-BA44-9DA6F1C0E805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91957501-5620-4C9A-8849-05B9A8AD9B51}" type="pres">
      <dgm:prSet presAssocID="{784D257A-B4C6-4AEA-AFDA-5B0530B8E7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DB929B8-989D-49F7-B823-EEE35EFCBC0A}" type="pres">
      <dgm:prSet presAssocID="{86547934-F388-41C6-8CEA-D6B9425DD2FE}" presName="sibTrans" presStyleLbl="sibTrans2D1" presStyleIdx="1" presStyleCnt="3"/>
      <dgm:spPr/>
      <dgm:t>
        <a:bodyPr/>
        <a:lstStyle/>
        <a:p>
          <a:endParaRPr lang="sv-SE"/>
        </a:p>
      </dgm:t>
    </dgm:pt>
    <dgm:pt modelId="{054B322C-AB40-445E-9103-D8C45B0E41D5}" type="pres">
      <dgm:prSet presAssocID="{86547934-F388-41C6-8CEA-D6B9425DD2FE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C7E04498-8EB7-47E0-B6CC-59FDFE43B697}" type="pres">
      <dgm:prSet presAssocID="{2C3C17CF-4EFD-426C-965D-111EF18B2C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4F57176-0CDF-4893-8D40-59FA650C003C}" type="pres">
      <dgm:prSet presAssocID="{D6A0D732-E802-4C5C-B130-0CC4F90969EF}" presName="sibTrans" presStyleLbl="sibTrans2D1" presStyleIdx="2" presStyleCnt="3"/>
      <dgm:spPr/>
      <dgm:t>
        <a:bodyPr/>
        <a:lstStyle/>
        <a:p>
          <a:endParaRPr lang="sv-SE"/>
        </a:p>
      </dgm:t>
    </dgm:pt>
    <dgm:pt modelId="{4FACDF23-485B-4674-9335-C7B391F7087B}" type="pres">
      <dgm:prSet presAssocID="{D6A0D732-E802-4C5C-B130-0CC4F90969EF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68C8A96E-2172-4071-91F2-E4D3F9DC28B6}" type="pres">
      <dgm:prSet presAssocID="{F779E778-698A-4C56-B57B-432AEF6597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7F37FE3-A883-4C66-BAAC-9F9AB7CD87A6}" type="presOf" srcId="{784D257A-B4C6-4AEA-AFDA-5B0530B8E7D1}" destId="{91957501-5620-4C9A-8849-05B9A8AD9B51}" srcOrd="0" destOrd="0" presId="urn:microsoft.com/office/officeart/2005/8/layout/process1"/>
    <dgm:cxn modelId="{9EE5339F-319B-4E67-8237-A054ECD23E9B}" type="presOf" srcId="{71185826-8BF4-43E4-BA44-9DA6F1C0E805}" destId="{FE8F6A6C-09C6-46EC-A5CB-E832ACF80B4C}" srcOrd="0" destOrd="0" presId="urn:microsoft.com/office/officeart/2005/8/layout/process1"/>
    <dgm:cxn modelId="{7B34285E-7D95-4B11-AF19-6737C73FB247}" srcId="{E9D24623-167F-411D-AF47-C120BF3706ED}" destId="{784D257A-B4C6-4AEA-AFDA-5B0530B8E7D1}" srcOrd="1" destOrd="0" parTransId="{85540E3E-41E1-43B7-A8A0-EEED7C11489A}" sibTransId="{86547934-F388-41C6-8CEA-D6B9425DD2FE}"/>
    <dgm:cxn modelId="{94D90275-30D0-4A45-BA5D-4160BEE82049}" type="presOf" srcId="{F779E778-698A-4C56-B57B-432AEF6597F3}" destId="{68C8A96E-2172-4071-91F2-E4D3F9DC28B6}" srcOrd="0" destOrd="0" presId="urn:microsoft.com/office/officeart/2005/8/layout/process1"/>
    <dgm:cxn modelId="{F0939867-E04C-4071-87C0-722BEFDCB945}" srcId="{E9D24623-167F-411D-AF47-C120BF3706ED}" destId="{F779E778-698A-4C56-B57B-432AEF6597F3}" srcOrd="3" destOrd="0" parTransId="{5330DDF9-99F0-4FC1-8E9A-BF1AB6A5FAA7}" sibTransId="{766EDE4A-FBEF-4255-9EC9-2EA1F3C622F2}"/>
    <dgm:cxn modelId="{1FDFD918-9AB4-47FD-A964-3CC29B632E61}" type="presOf" srcId="{86547934-F388-41C6-8CEA-D6B9425DD2FE}" destId="{EDB929B8-989D-49F7-B823-EEE35EFCBC0A}" srcOrd="0" destOrd="0" presId="urn:microsoft.com/office/officeart/2005/8/layout/process1"/>
    <dgm:cxn modelId="{46F595C8-71CB-4C89-B02A-90F936978BBE}" type="presOf" srcId="{71185826-8BF4-43E4-BA44-9DA6F1C0E805}" destId="{F975F218-0F07-4A66-BB53-DBE5C3681D93}" srcOrd="1" destOrd="0" presId="urn:microsoft.com/office/officeart/2005/8/layout/process1"/>
    <dgm:cxn modelId="{C31B3421-F3B1-4CEB-9671-0CF33D80463F}" type="presOf" srcId="{2C3C17CF-4EFD-426C-965D-111EF18B2C85}" destId="{C7E04498-8EB7-47E0-B6CC-59FDFE43B697}" srcOrd="0" destOrd="0" presId="urn:microsoft.com/office/officeart/2005/8/layout/process1"/>
    <dgm:cxn modelId="{A9339591-3CA2-40F3-AE4F-6EF22D07FD16}" type="presOf" srcId="{D6A0D732-E802-4C5C-B130-0CC4F90969EF}" destId="{94F57176-0CDF-4893-8D40-59FA650C003C}" srcOrd="0" destOrd="0" presId="urn:microsoft.com/office/officeart/2005/8/layout/process1"/>
    <dgm:cxn modelId="{52D820E9-00DE-4A17-AAD7-5585775FF2CB}" type="presOf" srcId="{E9D24623-167F-411D-AF47-C120BF3706ED}" destId="{01391A0C-C8E3-4D34-B168-DDD60F5CAAAE}" srcOrd="0" destOrd="0" presId="urn:microsoft.com/office/officeart/2005/8/layout/process1"/>
    <dgm:cxn modelId="{04DCF05F-6B98-4AB5-9656-CAEC18905FF6}" srcId="{E9D24623-167F-411D-AF47-C120BF3706ED}" destId="{2C3C17CF-4EFD-426C-965D-111EF18B2C85}" srcOrd="2" destOrd="0" parTransId="{924ABE17-DFDF-4AAA-84EF-4E294CB1F6EA}" sibTransId="{D6A0D732-E802-4C5C-B130-0CC4F90969EF}"/>
    <dgm:cxn modelId="{5EF81D9D-71A2-4F55-9B7C-8DC7A42B2A0D}" srcId="{E9D24623-167F-411D-AF47-C120BF3706ED}" destId="{089EEF1E-5428-4FD1-9F37-07D2F1988B7F}" srcOrd="0" destOrd="0" parTransId="{7AFD1D7C-DD13-4805-BD7C-276866AF3E6C}" sibTransId="{71185826-8BF4-43E4-BA44-9DA6F1C0E805}"/>
    <dgm:cxn modelId="{23C270C4-71CA-4D5D-A309-5E18B4DA1176}" type="presOf" srcId="{D6A0D732-E802-4C5C-B130-0CC4F90969EF}" destId="{4FACDF23-485B-4674-9335-C7B391F7087B}" srcOrd="1" destOrd="0" presId="urn:microsoft.com/office/officeart/2005/8/layout/process1"/>
    <dgm:cxn modelId="{99DE70AB-1D5C-498F-916F-9E59B4465183}" type="presOf" srcId="{86547934-F388-41C6-8CEA-D6B9425DD2FE}" destId="{054B322C-AB40-445E-9103-D8C45B0E41D5}" srcOrd="1" destOrd="0" presId="urn:microsoft.com/office/officeart/2005/8/layout/process1"/>
    <dgm:cxn modelId="{2DE3DA0F-486F-4298-A1A0-D2E29E8C0297}" type="presOf" srcId="{089EEF1E-5428-4FD1-9F37-07D2F1988B7F}" destId="{31ECFC49-A5C7-4705-B86D-E6691A4FC5D3}" srcOrd="0" destOrd="0" presId="urn:microsoft.com/office/officeart/2005/8/layout/process1"/>
    <dgm:cxn modelId="{ED67E31C-6B3C-4829-BD19-F968B7E7F898}" type="presParOf" srcId="{01391A0C-C8E3-4D34-B168-DDD60F5CAAAE}" destId="{31ECFC49-A5C7-4705-B86D-E6691A4FC5D3}" srcOrd="0" destOrd="0" presId="urn:microsoft.com/office/officeart/2005/8/layout/process1"/>
    <dgm:cxn modelId="{F1387246-9FE2-4C1B-A49F-844F214E04F7}" type="presParOf" srcId="{01391A0C-C8E3-4D34-B168-DDD60F5CAAAE}" destId="{FE8F6A6C-09C6-46EC-A5CB-E832ACF80B4C}" srcOrd="1" destOrd="0" presId="urn:microsoft.com/office/officeart/2005/8/layout/process1"/>
    <dgm:cxn modelId="{D6F52E29-8868-4910-956D-EC0E99DABE34}" type="presParOf" srcId="{FE8F6A6C-09C6-46EC-A5CB-E832ACF80B4C}" destId="{F975F218-0F07-4A66-BB53-DBE5C3681D93}" srcOrd="0" destOrd="0" presId="urn:microsoft.com/office/officeart/2005/8/layout/process1"/>
    <dgm:cxn modelId="{DA8681E2-2F74-4183-8F49-47F6040003B9}" type="presParOf" srcId="{01391A0C-C8E3-4D34-B168-DDD60F5CAAAE}" destId="{91957501-5620-4C9A-8849-05B9A8AD9B51}" srcOrd="2" destOrd="0" presId="urn:microsoft.com/office/officeart/2005/8/layout/process1"/>
    <dgm:cxn modelId="{4BAFCD0B-A605-4BE8-9A3A-33B113BD4891}" type="presParOf" srcId="{01391A0C-C8E3-4D34-B168-DDD60F5CAAAE}" destId="{EDB929B8-989D-49F7-B823-EEE35EFCBC0A}" srcOrd="3" destOrd="0" presId="urn:microsoft.com/office/officeart/2005/8/layout/process1"/>
    <dgm:cxn modelId="{B5000CA4-8EC0-46C4-AF51-F21ECEA30718}" type="presParOf" srcId="{EDB929B8-989D-49F7-B823-EEE35EFCBC0A}" destId="{054B322C-AB40-445E-9103-D8C45B0E41D5}" srcOrd="0" destOrd="0" presId="urn:microsoft.com/office/officeart/2005/8/layout/process1"/>
    <dgm:cxn modelId="{B487B00F-5EE5-4693-A619-240F8ED6B820}" type="presParOf" srcId="{01391A0C-C8E3-4D34-B168-DDD60F5CAAAE}" destId="{C7E04498-8EB7-47E0-B6CC-59FDFE43B697}" srcOrd="4" destOrd="0" presId="urn:microsoft.com/office/officeart/2005/8/layout/process1"/>
    <dgm:cxn modelId="{BAAE4033-14A2-4AF6-AC1D-EB0152CBEA09}" type="presParOf" srcId="{01391A0C-C8E3-4D34-B168-DDD60F5CAAAE}" destId="{94F57176-0CDF-4893-8D40-59FA650C003C}" srcOrd="5" destOrd="0" presId="urn:microsoft.com/office/officeart/2005/8/layout/process1"/>
    <dgm:cxn modelId="{FAB06646-82F7-4E40-9597-4B854A70734F}" type="presParOf" srcId="{94F57176-0CDF-4893-8D40-59FA650C003C}" destId="{4FACDF23-485B-4674-9335-C7B391F7087B}" srcOrd="0" destOrd="0" presId="urn:microsoft.com/office/officeart/2005/8/layout/process1"/>
    <dgm:cxn modelId="{E5E4F59D-52A9-44D4-BA4C-44905B074128}" type="presParOf" srcId="{01391A0C-C8E3-4D34-B168-DDD60F5CAAAE}" destId="{68C8A96E-2172-4071-91F2-E4D3F9DC28B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FC49-A5C7-4705-B86D-E6691A4FC5D3}">
      <dsp:nvSpPr>
        <dsp:cNvPr id="0" name=""/>
        <dsp:cNvSpPr/>
      </dsp:nvSpPr>
      <dsp:spPr>
        <a:xfrm>
          <a:off x="3238" y="1607269"/>
          <a:ext cx="1415769" cy="849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Låg inflation länge</a:t>
          </a:r>
          <a:endParaRPr lang="sv-SE" sz="1400" kern="1200" dirty="0"/>
        </a:p>
      </dsp:txBody>
      <dsp:txXfrm>
        <a:off x="28118" y="1632149"/>
        <a:ext cx="1366009" cy="799701"/>
      </dsp:txXfrm>
    </dsp:sp>
    <dsp:sp modelId="{FE8F6A6C-09C6-46EC-A5CB-E832ACF80B4C}">
      <dsp:nvSpPr>
        <dsp:cNvPr id="0" name=""/>
        <dsp:cNvSpPr/>
      </dsp:nvSpPr>
      <dsp:spPr>
        <a:xfrm>
          <a:off x="1463824" y="1831750"/>
          <a:ext cx="300143" cy="351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/>
        </a:p>
      </dsp:txBody>
      <dsp:txXfrm>
        <a:off x="1463824" y="1901972"/>
        <a:ext cx="210100" cy="210666"/>
      </dsp:txXfrm>
    </dsp:sp>
    <dsp:sp modelId="{91957501-5620-4C9A-8849-05B9A8AD9B51}">
      <dsp:nvSpPr>
        <dsp:cNvPr id="0" name=""/>
        <dsp:cNvSpPr/>
      </dsp:nvSpPr>
      <dsp:spPr>
        <a:xfrm>
          <a:off x="1985316" y="1607269"/>
          <a:ext cx="1415769" cy="849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Inflationsmålet ifrågasatt</a:t>
          </a:r>
          <a:endParaRPr lang="sv-SE" sz="1400" kern="1200" dirty="0"/>
        </a:p>
      </dsp:txBody>
      <dsp:txXfrm>
        <a:off x="2010196" y="1632149"/>
        <a:ext cx="1366009" cy="799701"/>
      </dsp:txXfrm>
    </dsp:sp>
    <dsp:sp modelId="{EDB929B8-989D-49F7-B823-EEE35EFCBC0A}">
      <dsp:nvSpPr>
        <dsp:cNvPr id="0" name=""/>
        <dsp:cNvSpPr/>
      </dsp:nvSpPr>
      <dsp:spPr>
        <a:xfrm>
          <a:off x="3542663" y="1856444"/>
          <a:ext cx="300143" cy="351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/>
        </a:p>
      </dsp:txBody>
      <dsp:txXfrm>
        <a:off x="3542663" y="1926666"/>
        <a:ext cx="210100" cy="210666"/>
      </dsp:txXfrm>
    </dsp:sp>
    <dsp:sp modelId="{C7E04498-8EB7-47E0-B6CC-59FDFE43B697}">
      <dsp:nvSpPr>
        <dsp:cNvPr id="0" name=""/>
        <dsp:cNvSpPr/>
      </dsp:nvSpPr>
      <dsp:spPr>
        <a:xfrm>
          <a:off x="3967393" y="1607269"/>
          <a:ext cx="1415769" cy="849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”För låga” nominella </a:t>
          </a:r>
          <a:r>
            <a:rPr lang="sv-SE" sz="1400" kern="1200" dirty="0" smtClean="0"/>
            <a:t>löneanspråk</a:t>
          </a:r>
          <a:endParaRPr lang="sv-SE" sz="1400" kern="1200" dirty="0"/>
        </a:p>
      </dsp:txBody>
      <dsp:txXfrm>
        <a:off x="3992273" y="1632149"/>
        <a:ext cx="1366009" cy="799701"/>
      </dsp:txXfrm>
    </dsp:sp>
    <dsp:sp modelId="{94F57176-0CDF-4893-8D40-59FA650C003C}">
      <dsp:nvSpPr>
        <dsp:cNvPr id="0" name=""/>
        <dsp:cNvSpPr/>
      </dsp:nvSpPr>
      <dsp:spPr>
        <a:xfrm>
          <a:off x="5524740" y="1856444"/>
          <a:ext cx="300143" cy="351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/>
        </a:p>
      </dsp:txBody>
      <dsp:txXfrm>
        <a:off x="5524740" y="1926666"/>
        <a:ext cx="210100" cy="210666"/>
      </dsp:txXfrm>
    </dsp:sp>
    <dsp:sp modelId="{68C8A96E-2172-4071-91F2-E4D3F9DC28B6}">
      <dsp:nvSpPr>
        <dsp:cNvPr id="0" name=""/>
        <dsp:cNvSpPr/>
      </dsp:nvSpPr>
      <dsp:spPr>
        <a:xfrm>
          <a:off x="5949471" y="1607269"/>
          <a:ext cx="1415769" cy="849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Låga nominella prisökningar</a:t>
          </a:r>
          <a:endParaRPr lang="sv-SE" sz="1400" kern="1200" dirty="0"/>
        </a:p>
      </dsp:txBody>
      <dsp:txXfrm>
        <a:off x="5974351" y="1632149"/>
        <a:ext cx="1366009" cy="799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0.58685</cdr:x>
      <cdr:y>0.29976</cdr:y>
    </cdr:from>
    <cdr:to>
      <cdr:x>0.69011</cdr:x>
      <cdr:y>0.3425</cdr:y>
    </cdr:to>
    <cdr:sp macro="" textlink="">
      <cdr:nvSpPr>
        <cdr:cNvPr id="2" name="textruta 20"/>
        <cdr:cNvSpPr txBox="1"/>
      </cdr:nvSpPr>
      <cdr:spPr>
        <a:xfrm xmlns:a="http://schemas.openxmlformats.org/drawingml/2006/main">
          <a:off x="4041418" y="1618898"/>
          <a:ext cx="71110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 b="1" dirty="0" smtClean="0">
              <a:latin typeface="+mn-lt"/>
            </a:rPr>
            <a:t>VP i SEK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0.12548</cdr:x>
      <cdr:y>0.34047</cdr:y>
    </cdr:from>
    <cdr:to>
      <cdr:x>0.21959</cdr:x>
      <cdr:y>0.38737</cdr:y>
    </cdr:to>
    <cdr:sp macro="" textlink="">
      <cdr:nvSpPr>
        <cdr:cNvPr id="3" name="textruta 20"/>
        <cdr:cNvSpPr txBox="1"/>
      </cdr:nvSpPr>
      <cdr:spPr>
        <a:xfrm xmlns:a="http://schemas.openxmlformats.org/drawingml/2006/main">
          <a:off x="864096" y="1838740"/>
          <a:ext cx="648096" cy="253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 b="1" dirty="0" smtClean="0">
              <a:latin typeface="+mn-lt"/>
            </a:rPr>
            <a:t>VP i SEK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0.12548</cdr:x>
      <cdr:y>0.89333</cdr:y>
    </cdr:from>
    <cdr:to>
      <cdr:x>0.21959</cdr:x>
      <cdr:y>0.93608</cdr:y>
    </cdr:to>
    <cdr:sp macro="" textlink="">
      <cdr:nvSpPr>
        <cdr:cNvPr id="4" name="textruta 20"/>
        <cdr:cNvSpPr txBox="1"/>
      </cdr:nvSpPr>
      <cdr:spPr>
        <a:xfrm xmlns:a="http://schemas.openxmlformats.org/drawingml/2006/main">
          <a:off x="864096" y="4824536"/>
          <a:ext cx="648096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b="1" dirty="0" smtClean="0">
              <a:latin typeface="+mn-lt"/>
            </a:rPr>
            <a:t>Övrigt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0.58349</cdr:x>
      <cdr:y>0.89333</cdr:y>
    </cdr:from>
    <cdr:to>
      <cdr:x>0.6776</cdr:x>
      <cdr:y>0.93608</cdr:y>
    </cdr:to>
    <cdr:sp macro="" textlink="">
      <cdr:nvSpPr>
        <cdr:cNvPr id="5" name="textruta 20"/>
        <cdr:cNvSpPr txBox="1"/>
      </cdr:nvSpPr>
      <cdr:spPr>
        <a:xfrm xmlns:a="http://schemas.openxmlformats.org/drawingml/2006/main">
          <a:off x="4018225" y="4824536"/>
          <a:ext cx="648096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b="1" dirty="0" smtClean="0">
              <a:latin typeface="+mn-lt"/>
            </a:rPr>
            <a:t>Övrigt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0.3574</cdr:x>
      <cdr:y>0.42667</cdr:y>
    </cdr:from>
    <cdr:to>
      <cdr:x>0.4515</cdr:x>
      <cdr:y>0.47356</cdr:y>
    </cdr:to>
    <cdr:sp macro="" textlink="">
      <cdr:nvSpPr>
        <cdr:cNvPr id="6" name="textruta 20"/>
        <cdr:cNvSpPr txBox="1"/>
      </cdr:nvSpPr>
      <cdr:spPr>
        <a:xfrm xmlns:a="http://schemas.openxmlformats.org/drawingml/2006/main">
          <a:off x="2461254" y="2304256"/>
          <a:ext cx="648027" cy="2532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900" b="1" dirty="0" smtClean="0">
              <a:latin typeface="+mn-lt"/>
            </a:rPr>
            <a:t>Övrigt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0.81559</cdr:x>
      <cdr:y>0.42667</cdr:y>
    </cdr:from>
    <cdr:to>
      <cdr:x>0.90969</cdr:x>
      <cdr:y>0.46941</cdr:y>
    </cdr:to>
    <cdr:sp macro="" textlink="">
      <cdr:nvSpPr>
        <cdr:cNvPr id="7" name="textruta 20"/>
        <cdr:cNvSpPr txBox="1"/>
      </cdr:nvSpPr>
      <cdr:spPr>
        <a:xfrm xmlns:a="http://schemas.openxmlformats.org/drawingml/2006/main">
          <a:off x="5616624" y="2304256"/>
          <a:ext cx="648027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b="1" dirty="0" smtClean="0">
              <a:latin typeface="+mn-lt"/>
            </a:rPr>
            <a:t>Övrigt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0.34852</cdr:x>
      <cdr:y>0.60009</cdr:y>
    </cdr:from>
    <cdr:to>
      <cdr:x>0.45661</cdr:x>
      <cdr:y>0.67513</cdr:y>
    </cdr:to>
    <cdr:sp macro="" textlink="">
      <cdr:nvSpPr>
        <cdr:cNvPr id="8" name="textruta 20"/>
        <cdr:cNvSpPr txBox="1"/>
      </cdr:nvSpPr>
      <cdr:spPr>
        <a:xfrm xmlns:a="http://schemas.openxmlformats.org/drawingml/2006/main">
          <a:off x="2400123" y="3240845"/>
          <a:ext cx="744370" cy="405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b="1" dirty="0" smtClean="0">
              <a:latin typeface="+mn-lt"/>
            </a:rPr>
            <a:t>Sedlar och mynt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0.81405</cdr:x>
      <cdr:y>0.58667</cdr:y>
    </cdr:from>
    <cdr:to>
      <cdr:x>0.92214</cdr:x>
      <cdr:y>0.6617</cdr:y>
    </cdr:to>
    <cdr:sp macro="" textlink="">
      <cdr:nvSpPr>
        <cdr:cNvPr id="9" name="textruta 20"/>
        <cdr:cNvSpPr txBox="1"/>
      </cdr:nvSpPr>
      <cdr:spPr>
        <a:xfrm xmlns:a="http://schemas.openxmlformats.org/drawingml/2006/main">
          <a:off x="5606001" y="3168352"/>
          <a:ext cx="744370" cy="405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b="1" dirty="0" smtClean="0">
              <a:latin typeface="+mn-lt"/>
            </a:rPr>
            <a:t>Sedlar och mynt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0.34911</cdr:x>
      <cdr:y>0.76</cdr:y>
    </cdr:from>
    <cdr:to>
      <cdr:x>0.45602</cdr:x>
      <cdr:y>0.80274</cdr:y>
    </cdr:to>
    <cdr:sp macro="" textlink="">
      <cdr:nvSpPr>
        <cdr:cNvPr id="10" name="textruta 20"/>
        <cdr:cNvSpPr txBox="1"/>
      </cdr:nvSpPr>
      <cdr:spPr>
        <a:xfrm xmlns:a="http://schemas.openxmlformats.org/drawingml/2006/main">
          <a:off x="2404163" y="4104456"/>
          <a:ext cx="736244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b="1" dirty="0" smtClean="0">
              <a:latin typeface="+mn-lt"/>
            </a:rPr>
            <a:t>Valutalån</a:t>
          </a:r>
          <a:endParaRPr lang="sv-SE" sz="1050" b="1" dirty="0" smtClean="0">
            <a:latin typeface="+mn-lt"/>
          </a:endParaRPr>
        </a:p>
      </cdr:txBody>
    </cdr:sp>
  </cdr:relSizeAnchor>
  <cdr:relSizeAnchor xmlns:cdr="http://schemas.openxmlformats.org/drawingml/2006/chartDrawing">
    <cdr:from>
      <cdr:x>0.80919</cdr:x>
      <cdr:y>0.77333</cdr:y>
    </cdr:from>
    <cdr:to>
      <cdr:x>0.9161</cdr:x>
      <cdr:y>0.81608</cdr:y>
    </cdr:to>
    <cdr:sp macro="" textlink="">
      <cdr:nvSpPr>
        <cdr:cNvPr id="11" name="textruta 20"/>
        <cdr:cNvSpPr txBox="1"/>
      </cdr:nvSpPr>
      <cdr:spPr>
        <a:xfrm xmlns:a="http://schemas.openxmlformats.org/drawingml/2006/main">
          <a:off x="5572515" y="4176464"/>
          <a:ext cx="736244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b="1" dirty="0" smtClean="0">
              <a:latin typeface="+mn-lt"/>
            </a:rPr>
            <a:t>Valutalån</a:t>
          </a:r>
          <a:endParaRPr lang="sv-SE" sz="1050" b="1" dirty="0" smtClean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30" cy="496094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62372" y="0"/>
            <a:ext cx="2955930" cy="496094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24F6F1EE-1B5D-4222-8423-6C7A61132963}" type="datetimeFigureOut">
              <a:rPr lang="sv-SE" smtClean="0"/>
              <a:t>2015-05-04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2630" y="4711304"/>
            <a:ext cx="5454641" cy="4463255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1016"/>
            <a:ext cx="2955930" cy="496094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62372" y="9421016"/>
            <a:ext cx="2955930" cy="496094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EA0FB547-5125-42A6-AB45-609D864004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68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87D1-6B5E-4C3D-930A-0D5246D1EEC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439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57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939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85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44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589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853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93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68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87D1-6B5E-4C3D-930A-0D5246D1EEC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43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87D1-6B5E-4C3D-930A-0D5246D1EEC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43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87D1-6B5E-4C3D-930A-0D5246D1EEC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43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87D1-6B5E-4C3D-930A-0D5246D1EEC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43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734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93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34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  <a:endParaRPr lang="sv-SE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  <a:endParaRPr lang="sv-SE" noProof="0" dirty="0" smtClean="0"/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F853-C5B1-4F7D-9BC7-9558ECE549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AF412-940A-49B2-BF64-47678365F4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55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50825"/>
            <a:ext cx="2057400" cy="58753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813" y="250825"/>
            <a:ext cx="6019800" cy="58753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6BD46-823E-4CC9-BA97-D28F2C91D4D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6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Ö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  <a:endParaRPr lang="sv-SE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6"/>
          <p:cNvSpPr txBox="1">
            <a:spLocks noChangeArrowheads="1"/>
          </p:cNvSpPr>
          <p:nvPr/>
        </p:nvSpPr>
        <p:spPr bwMode="auto">
          <a:xfrm>
            <a:off x="1043608" y="5661025"/>
            <a:ext cx="2232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000" dirty="0">
                <a:latin typeface="+mj-lt"/>
              </a:rPr>
              <a:t>HANTERINGSKLASS: ÖPPEN</a:t>
            </a:r>
          </a:p>
        </p:txBody>
      </p:sp>
    </p:spTree>
    <p:extLst>
      <p:ext uri="{BB962C8B-B14F-4D97-AF65-F5344CB8AC3E}">
        <p14:creationId xmlns:p14="http://schemas.microsoft.com/office/powerpoint/2010/main" val="123055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egräns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  <a:endParaRPr lang="sv-SE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6"/>
          <p:cNvSpPr txBox="1">
            <a:spLocks noChangeArrowheads="1"/>
          </p:cNvSpPr>
          <p:nvPr/>
        </p:nvSpPr>
        <p:spPr bwMode="auto">
          <a:xfrm>
            <a:off x="1043608" y="5661025"/>
            <a:ext cx="2232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000" dirty="0">
                <a:latin typeface="+mj-lt"/>
              </a:rPr>
              <a:t>HANTERINGSKLASS: </a:t>
            </a:r>
            <a:r>
              <a:rPr lang="sv-SE" sz="1000" dirty="0" smtClean="0">
                <a:latin typeface="+mj-lt"/>
              </a:rPr>
              <a:t>BEGRÄNSAD</a:t>
            </a:r>
            <a:endParaRPr lang="sv-S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811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1043608" y="5661025"/>
            <a:ext cx="2232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000" dirty="0">
                <a:latin typeface="+mj-lt"/>
              </a:rPr>
              <a:t>HANTERINGSKLASS: KÄNSLIG</a:t>
            </a:r>
          </a:p>
        </p:txBody>
      </p:sp>
    </p:spTree>
    <p:extLst>
      <p:ext uri="{BB962C8B-B14F-4D97-AF65-F5344CB8AC3E}">
        <p14:creationId xmlns:p14="http://schemas.microsoft.com/office/powerpoint/2010/main" val="35400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ycket 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2988" y="5661025"/>
            <a:ext cx="2447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000" dirty="0">
                <a:latin typeface="+mj-lt"/>
              </a:rPr>
              <a:t>HANTERINGSKLASS: MYCKET KÄNSLIG</a:t>
            </a:r>
            <a:r>
              <a:rPr lang="sv-SE" sz="9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25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1043608" y="5661248"/>
            <a:ext cx="2592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000" dirty="0">
                <a:latin typeface="+mj-lt"/>
              </a:rPr>
              <a:t>INFORMATION CLASSIFICATION</a:t>
            </a:r>
            <a:r>
              <a:rPr lang="sv-SE" sz="1000" dirty="0" smtClean="0">
                <a:latin typeface="+mj-lt"/>
              </a:rPr>
              <a:t>: </a:t>
            </a:r>
            <a:br>
              <a:rPr lang="sv-SE" sz="1000" dirty="0" smtClean="0">
                <a:latin typeface="+mj-lt"/>
              </a:rPr>
            </a:br>
            <a:r>
              <a:rPr lang="sv-SE" sz="1000" dirty="0" smtClean="0">
                <a:latin typeface="+mj-lt"/>
              </a:rPr>
              <a:t>RB </a:t>
            </a:r>
            <a:r>
              <a:rPr lang="sv-SE" sz="1000" dirty="0"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624059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  <a:endParaRPr lang="sv-SE" noProof="0" dirty="0" smtClean="0"/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3608" y="5661025"/>
            <a:ext cx="24486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000" dirty="0">
                <a:latin typeface="+mj-lt"/>
              </a:rPr>
              <a:t>INFORMATION CLASSIFICATION: </a:t>
            </a:r>
            <a:r>
              <a:rPr lang="sv-SE" sz="1000" dirty="0" smtClean="0">
                <a:latin typeface="+mj-lt"/>
              </a:rPr>
              <a:t/>
            </a:r>
            <a:br>
              <a:rPr lang="sv-SE" sz="1000" dirty="0" smtClean="0">
                <a:latin typeface="+mj-lt"/>
              </a:rPr>
            </a:br>
            <a:r>
              <a:rPr lang="sv-SE" sz="1000" dirty="0" smtClean="0">
                <a:latin typeface="+mj-lt"/>
              </a:rPr>
              <a:t>RB RESTRICTED</a:t>
            </a:r>
            <a:endParaRPr lang="sv-S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523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  <a:endParaRPr lang="sv-SE" noProof="0" dirty="0" smtClean="0"/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4253" y="5661248"/>
            <a:ext cx="25916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000" dirty="0">
                <a:latin typeface="+mj-lt"/>
              </a:rPr>
              <a:t>INFORMATION CLASSIFICATION: </a:t>
            </a:r>
            <a:r>
              <a:rPr lang="sv-SE" sz="1000" dirty="0" smtClean="0">
                <a:latin typeface="+mj-lt"/>
              </a:rPr>
              <a:t/>
            </a:r>
            <a:br>
              <a:rPr lang="sv-SE" sz="1000" dirty="0" smtClean="0">
                <a:latin typeface="+mj-lt"/>
              </a:rPr>
            </a:br>
            <a:r>
              <a:rPr lang="sv-SE" sz="1000" dirty="0" smtClean="0">
                <a:latin typeface="+mj-lt"/>
              </a:rPr>
              <a:t>RB CONFIDENTIAL</a:t>
            </a:r>
            <a:endParaRPr lang="sv-S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22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41D8-FAB9-477A-8D85-141354E845E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rictly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888" y="5640388"/>
            <a:ext cx="4311650" cy="350837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70300" y="1150938"/>
            <a:ext cx="4318000" cy="4318000"/>
          </a:xfrm>
          <a:solidFill>
            <a:schemeClr val="tx1"/>
          </a:solidFill>
        </p:spPr>
        <p:txBody>
          <a:bodyPr lIns="91440" tIns="45720" rIns="91440" bIns="45720" anchor="ctr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  <a:endParaRPr lang="sv-SE" noProof="0" dirty="0" smtClean="0"/>
          </a:p>
        </p:txBody>
      </p:sp>
      <p:pic>
        <p:nvPicPr>
          <p:cNvPr id="5127" name="Picture 7" descr="RB_logo_24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0938"/>
            <a:ext cx="2162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4253" y="5661248"/>
            <a:ext cx="25916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000" dirty="0">
                <a:latin typeface="+mj-lt"/>
              </a:rPr>
              <a:t>INFORMATION CLASSIFICATION: </a:t>
            </a:r>
            <a:r>
              <a:rPr lang="sv-SE" sz="1000" dirty="0" smtClean="0">
                <a:latin typeface="+mj-lt"/>
              </a:rPr>
              <a:t/>
            </a:r>
            <a:br>
              <a:rPr lang="sv-SE" sz="1000" dirty="0" smtClean="0">
                <a:latin typeface="+mj-lt"/>
              </a:rPr>
            </a:br>
            <a:r>
              <a:rPr lang="sv-SE" sz="1000" dirty="0" smtClean="0">
                <a:latin typeface="+mj-lt"/>
              </a:rPr>
              <a:t>RB STRICTLY CONFIDENTIAL</a:t>
            </a:r>
            <a:endParaRPr lang="sv-S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19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71D3D-CE30-478A-9080-60B59D4B06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2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FE6F5-1AAF-47DF-9D0B-A3098A31B48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79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1600201"/>
            <a:ext cx="8229600" cy="2188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41D8-FAB9-477A-8D85-141354E845E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9552" y="3926309"/>
            <a:ext cx="8229600" cy="2188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2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3968750" cy="2188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41D8-FAB9-477A-8D85-141354E845E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9552" y="3926309"/>
            <a:ext cx="3968750" cy="2188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43438" y="1600201"/>
            <a:ext cx="3976489" cy="2188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643438" y="3926309"/>
            <a:ext cx="3976489" cy="2188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9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65622-C9DB-499F-BA34-209B54890EC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54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42AD2-B198-41A4-A692-9587CC0BEDD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42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5B86B-0BE7-4BF8-AAEC-3B3B440B6D1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8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50825"/>
            <a:ext cx="74533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1763"/>
            <a:ext cx="21336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763"/>
            <a:ext cx="28956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1763"/>
            <a:ext cx="21336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3C9B9-01B1-45AA-AD70-C316BB011A5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9750" y="6386513"/>
            <a:ext cx="8061325" cy="107950"/>
          </a:xfrm>
          <a:prstGeom prst="rect">
            <a:avLst/>
          </a:prstGeom>
          <a:solidFill>
            <a:srgbClr val="0C3D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4107" name="Picture 11" descr="RB_logo_24-120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0"/>
            <a:ext cx="630237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21" r:id="rId14"/>
    <p:sldLayoutId id="2147483716" r:id="rId15"/>
    <p:sldLayoutId id="2147483717" r:id="rId16"/>
    <p:sldLayoutId id="2147483718" r:id="rId17"/>
    <p:sldLayoutId id="2147483720" r:id="rId18"/>
    <p:sldLayoutId id="2147483719" r:id="rId19"/>
    <p:sldLayoutId id="2147483722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yntax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yntax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yntax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yntax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yntax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yntax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yntax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yntax" pitchFamily="34" charset="0"/>
        </a:defRPr>
      </a:lvl9pPr>
    </p:titleStyle>
    <p:bodyStyle>
      <a:lvl1pPr marL="441325" indent="-441325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31445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722438" indent="-228600" algn="l" rtl="0" eaLnBrk="1" fontAlgn="base" hangingPunct="1">
        <a:spcBef>
          <a:spcPct val="20000"/>
        </a:spcBef>
        <a:spcAft>
          <a:spcPct val="0"/>
        </a:spcAft>
        <a:buSzPct val="4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130425" indent="-228600" algn="l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87625" indent="-228600" algn="l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3044825" indent="-228600" algn="l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502025" indent="-228600" algn="l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959225" indent="-228600" algn="l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sv-SE" dirty="0" smtClean="0"/>
              <a:t>David </a:t>
            </a:r>
            <a:r>
              <a:rPr lang="sv-SE" dirty="0" smtClean="0"/>
              <a:t>Vestin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Penningpolitik i lågräntemiljö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800" dirty="0" err="1" smtClean="0"/>
              <a:t>Flowseminarium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Handelsbanken</a:t>
            </a:r>
            <a:br>
              <a:rPr lang="sv-SE" sz="2800" dirty="0" smtClean="0"/>
            </a:br>
            <a:r>
              <a:rPr lang="sv-SE" sz="2800" dirty="0" smtClean="0"/>
              <a:t>6 maj 2015</a:t>
            </a:r>
            <a:br>
              <a:rPr lang="sv-SE" sz="2800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66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 och banan har justerats ner</a:t>
            </a:r>
            <a:endParaRPr lang="sv-S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6" y="1600200"/>
            <a:ext cx="62664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635896" y="1804754"/>
            <a:ext cx="1080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000" b="1" dirty="0" smtClean="0">
                <a:latin typeface="+mn-lt"/>
              </a:rPr>
              <a:t>PPR Februari</a:t>
            </a:r>
          </a:p>
          <a:p>
            <a:r>
              <a:rPr lang="sv-SE" sz="1000" b="1" dirty="0" smtClean="0">
                <a:latin typeface="+mn-lt"/>
              </a:rPr>
              <a:t>PPR April</a:t>
            </a:r>
            <a:endParaRPr lang="sv-SE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615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Okonventionella åtgärder har satts 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Statspapper: 40 miljarder köp + annonsering av ytterligare 40-50</a:t>
            </a:r>
          </a:p>
          <a:p>
            <a:r>
              <a:rPr lang="sv-SE" dirty="0" smtClean="0"/>
              <a:t>Fortsatt </a:t>
            </a:r>
            <a:r>
              <a:rPr lang="sv-SE" dirty="0"/>
              <a:t>hög beredskap att göra penningpolitiken </a:t>
            </a:r>
            <a:r>
              <a:rPr lang="sv-SE" dirty="0" smtClean="0"/>
              <a:t>ännu mer expansiv </a:t>
            </a:r>
            <a:r>
              <a:rPr lang="sv-SE" dirty="0"/>
              <a:t>om det behövs för att inflationen ska stiga tillräckligt snabbt.</a:t>
            </a:r>
          </a:p>
        </p:txBody>
      </p:sp>
    </p:spTree>
    <p:extLst>
      <p:ext uri="{BB962C8B-B14F-4D97-AF65-F5344CB8AC3E}">
        <p14:creationId xmlns:p14="http://schemas.microsoft.com/office/powerpoint/2010/main" val="29921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 bwMode="auto">
          <a:xfrm>
            <a:off x="7283414" y="1556792"/>
            <a:ext cx="1609066" cy="4468147"/>
          </a:xfrm>
          <a:prstGeom prst="rect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42" name="Bildtext höger 41"/>
          <p:cNvSpPr/>
          <p:nvPr/>
        </p:nvSpPr>
        <p:spPr bwMode="auto">
          <a:xfrm>
            <a:off x="4901097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5">
              <a:alpha val="6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39" name="Bildtext höger 38"/>
          <p:cNvSpPr/>
          <p:nvPr/>
        </p:nvSpPr>
        <p:spPr bwMode="auto">
          <a:xfrm>
            <a:off x="2524833" y="1556792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3">
              <a:alpha val="6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15" name="Bildtext höger 14"/>
          <p:cNvSpPr/>
          <p:nvPr/>
        </p:nvSpPr>
        <p:spPr bwMode="auto">
          <a:xfrm>
            <a:off x="148569" y="1579834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2">
              <a:alpha val="6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" name="Rektangel med rundade hörn 1"/>
          <p:cNvSpPr/>
          <p:nvPr/>
        </p:nvSpPr>
        <p:spPr bwMode="auto">
          <a:xfrm>
            <a:off x="179512" y="2737211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Statspapper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 bwMode="auto">
          <a:xfrm>
            <a:off x="179512" y="1704459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Reporänta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räntebana</a:t>
            </a:r>
            <a:endParaRPr kumimoji="0" lang="sv-SE" sz="17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 bwMode="auto">
          <a:xfrm>
            <a:off x="179512" y="5232851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Sluträntor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179512" y="3792691"/>
            <a:ext cx="1512169" cy="864096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Bankernas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finansierings-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kostnad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2555777" y="2285775"/>
            <a:ext cx="1512167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Växelkurs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2555776" y="3552983"/>
            <a:ext cx="1512168" cy="911464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Andra till-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gångspriser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55776" y="4921135"/>
            <a:ext cx="1512168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700" b="1" dirty="0">
                <a:solidFill>
                  <a:schemeClr val="bg2"/>
                </a:solidFill>
                <a:latin typeface="Gisha" pitchFamily="34" charset="0"/>
              </a:rPr>
              <a:t>Förmögenhet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4953000" y="228577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Export/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Import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953000" y="3650496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Konsumtion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953000" y="492113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Investeringar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7355422" y="2929551"/>
            <a:ext cx="1465049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Resurs-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utnyttjande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7355422" y="4345071"/>
            <a:ext cx="1465050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Inflation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2" name="Rubrik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påverkar reporäntan inflationen?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5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Marknadsräntor = riskfri + </a:t>
            </a:r>
            <a:r>
              <a:rPr lang="sv-SE" dirty="0" err="1" smtClean="0"/>
              <a:t>spread</a:t>
            </a:r>
            <a:endParaRPr lang="sv-SE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457591"/>
              </p:ext>
            </p:extLst>
          </p:nvPr>
        </p:nvGraphicFramePr>
        <p:xfrm>
          <a:off x="531813" y="1600200"/>
          <a:ext cx="8072635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44500" y="6536377"/>
            <a:ext cx="508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r>
              <a:rPr lang="sv-SE" sz="1200" dirty="0" smtClean="0">
                <a:latin typeface="Gisha"/>
              </a:rPr>
              <a:t> Källa: Reuters, Bloomberg, Riksbanken</a:t>
            </a:r>
          </a:p>
        </p:txBody>
      </p:sp>
    </p:spTree>
    <p:extLst>
      <p:ext uri="{BB962C8B-B14F-4D97-AF65-F5344CB8AC3E}">
        <p14:creationId xmlns:p14="http://schemas.microsoft.com/office/powerpoint/2010/main" val="24965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Räntorna samvarierar tydligt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63550" y="82931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3550" y="88138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63550" y="93345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63550" y="98552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pPr algn="r"/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pic>
        <p:nvPicPr>
          <p:cNvPr id="14" name="Bildobjekt 13" descr="graph_2004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90" y="1600200"/>
            <a:ext cx="626864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kan penningpolitiken bli mer expansiv när räntan nära noll?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Tidigare ansågs noll vara gräns för nominella räntan; nu vet vi att det går att sänka till under noll.</a:t>
            </a:r>
          </a:p>
          <a:p>
            <a:endParaRPr lang="sv-SE" dirty="0" smtClean="0"/>
          </a:p>
          <a:p>
            <a:r>
              <a:rPr lang="sv-SE" dirty="0" smtClean="0"/>
              <a:t>Forward-</a:t>
            </a:r>
            <a:r>
              <a:rPr lang="sv-SE" dirty="0" err="1" smtClean="0"/>
              <a:t>guidance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Köp av räntebärande tillgångar</a:t>
            </a:r>
          </a:p>
          <a:p>
            <a:endParaRPr lang="sv-SE" dirty="0"/>
          </a:p>
          <a:p>
            <a:r>
              <a:rPr lang="sv-SE" dirty="0" smtClean="0"/>
              <a:t>Utlåning till företag via banker</a:t>
            </a:r>
          </a:p>
          <a:p>
            <a:endParaRPr lang="sv-SE" dirty="0"/>
          </a:p>
          <a:p>
            <a:r>
              <a:rPr lang="sv-SE" dirty="0" smtClean="0"/>
              <a:t>Växelkursinterventioner</a:t>
            </a:r>
          </a:p>
        </p:txBody>
      </p:sp>
    </p:spTree>
    <p:extLst>
      <p:ext uri="{BB962C8B-B14F-4D97-AF65-F5344CB8AC3E}">
        <p14:creationId xmlns:p14="http://schemas.microsoft.com/office/powerpoint/2010/main" val="7132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 bwMode="auto">
          <a:xfrm>
            <a:off x="7283414" y="1556792"/>
            <a:ext cx="1609066" cy="4468147"/>
          </a:xfrm>
          <a:prstGeom prst="rect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42" name="Bildtext höger 41"/>
          <p:cNvSpPr/>
          <p:nvPr/>
        </p:nvSpPr>
        <p:spPr bwMode="auto">
          <a:xfrm>
            <a:off x="4901097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5">
              <a:alpha val="6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39" name="Bildtext höger 38"/>
          <p:cNvSpPr/>
          <p:nvPr/>
        </p:nvSpPr>
        <p:spPr bwMode="auto">
          <a:xfrm>
            <a:off x="2524833" y="1556792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3">
              <a:alpha val="6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15" name="Bildtext höger 14"/>
          <p:cNvSpPr/>
          <p:nvPr/>
        </p:nvSpPr>
        <p:spPr bwMode="auto">
          <a:xfrm>
            <a:off x="148569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2">
              <a:alpha val="6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" name="Rektangel med rundade hörn 1"/>
          <p:cNvSpPr/>
          <p:nvPr/>
        </p:nvSpPr>
        <p:spPr bwMode="auto">
          <a:xfrm>
            <a:off x="179512" y="2737211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Statspapper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 bwMode="auto">
          <a:xfrm>
            <a:off x="179512" y="1704459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Reporänta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reporäntebana</a:t>
            </a:r>
            <a:endParaRPr kumimoji="0" lang="sv-SE" sz="17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 bwMode="auto">
          <a:xfrm>
            <a:off x="179512" y="5232851"/>
            <a:ext cx="1512169" cy="623432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Sluträntor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179512" y="3792691"/>
            <a:ext cx="1512169" cy="864096"/>
          </a:xfrm>
          <a:prstGeom prst="round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Bankernas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finansierings-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kostnad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2555777" y="2285775"/>
            <a:ext cx="1512167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Växelkurs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2555776" y="3552983"/>
            <a:ext cx="1512168" cy="911464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Andra till-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gångspriser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55776" y="4921135"/>
            <a:ext cx="1512168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700" b="1" dirty="0">
                <a:solidFill>
                  <a:schemeClr val="bg2"/>
                </a:solidFill>
                <a:latin typeface="Gisha" pitchFamily="34" charset="0"/>
              </a:rPr>
              <a:t>Förmögenhet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4953000" y="228577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Export/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Import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953000" y="3650496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Konsumtion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953000" y="492113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Investeringar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7355422" y="2929551"/>
            <a:ext cx="1465049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Resurs-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utnyttjande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7355422" y="4345071"/>
            <a:ext cx="1465050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Inflation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2" name="Rubrik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Negativ </a:t>
            </a:r>
            <a:r>
              <a:rPr lang="sv-SE" dirty="0" smtClean="0"/>
              <a:t>reporänta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00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 bwMode="auto">
          <a:xfrm>
            <a:off x="7283414" y="1556792"/>
            <a:ext cx="1609066" cy="4468147"/>
          </a:xfrm>
          <a:prstGeom prst="rect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42" name="Bildtext höger 41"/>
          <p:cNvSpPr/>
          <p:nvPr/>
        </p:nvSpPr>
        <p:spPr bwMode="auto">
          <a:xfrm>
            <a:off x="4901097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5">
              <a:alpha val="6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39" name="Bildtext höger 38"/>
          <p:cNvSpPr/>
          <p:nvPr/>
        </p:nvSpPr>
        <p:spPr bwMode="auto">
          <a:xfrm>
            <a:off x="2524833" y="1556792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3">
              <a:alpha val="6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15" name="Bildtext höger 14"/>
          <p:cNvSpPr/>
          <p:nvPr/>
        </p:nvSpPr>
        <p:spPr bwMode="auto">
          <a:xfrm>
            <a:off x="148569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2">
              <a:alpha val="6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" name="Rektangel med rundade hörn 1"/>
          <p:cNvSpPr/>
          <p:nvPr/>
        </p:nvSpPr>
        <p:spPr bwMode="auto">
          <a:xfrm>
            <a:off x="179512" y="2737211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Statspapper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 bwMode="auto">
          <a:xfrm>
            <a:off x="179512" y="1704459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Reporänta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räntebanan</a:t>
            </a:r>
            <a:endParaRPr kumimoji="0" lang="sv-SE" sz="17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 bwMode="auto">
          <a:xfrm>
            <a:off x="179512" y="5232851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Sluträntor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179512" y="3792691"/>
            <a:ext cx="1512169" cy="864096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Bankernas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finansierings-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kostnad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2555777" y="2285775"/>
            <a:ext cx="1512167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Växelkurs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2555776" y="3552983"/>
            <a:ext cx="1512168" cy="911464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Andra till-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gångspriser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55776" y="4921135"/>
            <a:ext cx="1512168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700" b="1" dirty="0">
                <a:solidFill>
                  <a:schemeClr val="bg2"/>
                </a:solidFill>
                <a:latin typeface="Gisha" pitchFamily="34" charset="0"/>
              </a:rPr>
              <a:t>Förmögenhet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4953000" y="228577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Export/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Import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953000" y="3650496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Konsumtion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953000" y="492113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Investeringar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7355422" y="2929551"/>
            <a:ext cx="1465049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Resurs-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utnyttjande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7355422" y="4345071"/>
            <a:ext cx="1465050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Inflation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2" name="Rubrik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Köp av statspapper</a:t>
            </a:r>
            <a:endParaRPr lang="sv-SE" dirty="0"/>
          </a:p>
        </p:txBody>
      </p:sp>
      <p:sp>
        <p:nvSpPr>
          <p:cNvPr id="14" name="Multiplicera 13"/>
          <p:cNvSpPr/>
          <p:nvPr/>
        </p:nvSpPr>
        <p:spPr bwMode="auto">
          <a:xfrm>
            <a:off x="395536" y="1484784"/>
            <a:ext cx="1008112" cy="1037048"/>
          </a:xfrm>
          <a:prstGeom prst="mathMultiply">
            <a:avLst/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Riskpremier pressade… går de att pressa mer?</a:t>
            </a:r>
            <a:endParaRPr lang="sv-S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5" y="1600200"/>
            <a:ext cx="65159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1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 bwMode="auto">
          <a:xfrm>
            <a:off x="7283414" y="1556792"/>
            <a:ext cx="1609066" cy="4468147"/>
          </a:xfrm>
          <a:prstGeom prst="rect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42" name="Bildtext höger 41"/>
          <p:cNvSpPr/>
          <p:nvPr/>
        </p:nvSpPr>
        <p:spPr bwMode="auto">
          <a:xfrm>
            <a:off x="4901097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5">
              <a:alpha val="6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39" name="Bildtext höger 38"/>
          <p:cNvSpPr/>
          <p:nvPr/>
        </p:nvSpPr>
        <p:spPr bwMode="auto">
          <a:xfrm>
            <a:off x="2524833" y="1556792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3">
              <a:alpha val="6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15" name="Bildtext höger 14"/>
          <p:cNvSpPr/>
          <p:nvPr/>
        </p:nvSpPr>
        <p:spPr bwMode="auto">
          <a:xfrm>
            <a:off x="148569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2">
              <a:alpha val="6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" name="Rektangel med rundade hörn 1"/>
          <p:cNvSpPr/>
          <p:nvPr/>
        </p:nvSpPr>
        <p:spPr bwMode="auto">
          <a:xfrm>
            <a:off x="179512" y="2737211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Statspapper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 bwMode="auto">
          <a:xfrm>
            <a:off x="179512" y="1704459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Reporänta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reporäntebana</a:t>
            </a:r>
            <a:endParaRPr kumimoji="0" lang="sv-SE" sz="17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 bwMode="auto">
          <a:xfrm>
            <a:off x="179512" y="5232851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Sluträntor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179512" y="3792691"/>
            <a:ext cx="1512169" cy="864096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Bankernas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finansierings-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kostnad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2555777" y="2285775"/>
            <a:ext cx="1512167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Växelkurs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2555776" y="3552983"/>
            <a:ext cx="1512168" cy="911464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Andra till-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gångspriser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55776" y="4921135"/>
            <a:ext cx="1512168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700" b="1" dirty="0">
                <a:solidFill>
                  <a:schemeClr val="bg2"/>
                </a:solidFill>
                <a:latin typeface="Gisha" pitchFamily="34" charset="0"/>
              </a:rPr>
              <a:t>Förmögenhet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4953000" y="228577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Export/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Import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953000" y="3650496"/>
            <a:ext cx="1491208" cy="623432"/>
          </a:xfrm>
          <a:prstGeom prst="roundRect">
            <a:avLst/>
          </a:prstGeom>
          <a:solidFill>
            <a:schemeClr val="accent5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Konsumtion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953000" y="492113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Investeringar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7355422" y="2929551"/>
            <a:ext cx="1465049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Resurs-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utnyttjande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7355422" y="4345071"/>
            <a:ext cx="1465050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Inflation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2" name="Rubrik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Lån till företag via banker</a:t>
            </a:r>
            <a:endParaRPr lang="sv-SE" dirty="0"/>
          </a:p>
        </p:txBody>
      </p:sp>
      <p:sp>
        <p:nvSpPr>
          <p:cNvPr id="14" name="Multiplicera 13"/>
          <p:cNvSpPr/>
          <p:nvPr/>
        </p:nvSpPr>
        <p:spPr bwMode="auto">
          <a:xfrm>
            <a:off x="395536" y="1484784"/>
            <a:ext cx="1008112" cy="1037048"/>
          </a:xfrm>
          <a:prstGeom prst="mathMultiply">
            <a:avLst/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0" name="Multiplicera 19"/>
          <p:cNvSpPr/>
          <p:nvPr/>
        </p:nvSpPr>
        <p:spPr bwMode="auto">
          <a:xfrm>
            <a:off x="323528" y="2535968"/>
            <a:ext cx="1008112" cy="1037048"/>
          </a:xfrm>
          <a:prstGeom prst="mathMultiply">
            <a:avLst/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1" name="Multiplicera 20"/>
          <p:cNvSpPr/>
          <p:nvPr/>
        </p:nvSpPr>
        <p:spPr bwMode="auto">
          <a:xfrm>
            <a:off x="2771800" y="2060848"/>
            <a:ext cx="1008112" cy="1037048"/>
          </a:xfrm>
          <a:prstGeom prst="mathMultiply">
            <a:avLst/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2" name="Multiplicera 21"/>
          <p:cNvSpPr/>
          <p:nvPr/>
        </p:nvSpPr>
        <p:spPr bwMode="auto">
          <a:xfrm>
            <a:off x="5148064" y="2060848"/>
            <a:ext cx="1008112" cy="1037048"/>
          </a:xfrm>
          <a:prstGeom prst="mathMultiply">
            <a:avLst/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0713" lvl="1" indent="0">
              <a:buNone/>
            </a:pPr>
            <a:endParaRPr lang="sv-SE" dirty="0"/>
          </a:p>
          <a:p>
            <a:r>
              <a:rPr lang="sv-SE" dirty="0" smtClean="0"/>
              <a:t>Bakgrunden till varför vi är i en lågräntemiljö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Penningpolitik i praktiken - styrsystemet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885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 bwMode="auto">
          <a:xfrm>
            <a:off x="7283414" y="1556792"/>
            <a:ext cx="1609066" cy="4468147"/>
          </a:xfrm>
          <a:prstGeom prst="rect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42" name="Bildtext höger 41"/>
          <p:cNvSpPr/>
          <p:nvPr/>
        </p:nvSpPr>
        <p:spPr bwMode="auto">
          <a:xfrm>
            <a:off x="4901097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5">
              <a:alpha val="6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39" name="Bildtext höger 38"/>
          <p:cNvSpPr/>
          <p:nvPr/>
        </p:nvSpPr>
        <p:spPr bwMode="auto">
          <a:xfrm>
            <a:off x="2524833" y="1556792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3">
              <a:alpha val="6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15" name="Bildtext höger 14"/>
          <p:cNvSpPr/>
          <p:nvPr/>
        </p:nvSpPr>
        <p:spPr bwMode="auto">
          <a:xfrm>
            <a:off x="148569" y="1560443"/>
            <a:ext cx="2263191" cy="4464496"/>
          </a:xfrm>
          <a:prstGeom prst="rightArrowCallout">
            <a:avLst>
              <a:gd name="adj1" fmla="val 26256"/>
              <a:gd name="adj2" fmla="val 38821"/>
              <a:gd name="adj3" fmla="val 25654"/>
              <a:gd name="adj4" fmla="val 70233"/>
            </a:avLst>
          </a:prstGeom>
          <a:solidFill>
            <a:schemeClr val="accent2">
              <a:alpha val="6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" name="Rektangel med rundade hörn 1"/>
          <p:cNvSpPr/>
          <p:nvPr/>
        </p:nvSpPr>
        <p:spPr bwMode="auto">
          <a:xfrm>
            <a:off x="179512" y="2737211"/>
            <a:ext cx="1512169" cy="623432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Statspapper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 bwMode="auto">
          <a:xfrm>
            <a:off x="179512" y="1704459"/>
            <a:ext cx="1512169" cy="623432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Reporänta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reporäntebana</a:t>
            </a:r>
            <a:endParaRPr kumimoji="0" lang="sv-SE" sz="17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4" name="Rektangel med rundade hörn 3"/>
          <p:cNvSpPr/>
          <p:nvPr/>
        </p:nvSpPr>
        <p:spPr bwMode="auto">
          <a:xfrm>
            <a:off x="179512" y="5232851"/>
            <a:ext cx="1512169" cy="623432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Sluträntor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5" name="Rektangel med rundade hörn 4"/>
          <p:cNvSpPr/>
          <p:nvPr/>
        </p:nvSpPr>
        <p:spPr bwMode="auto">
          <a:xfrm>
            <a:off x="179512" y="3792691"/>
            <a:ext cx="1512169" cy="864096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Bankernas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finansierings-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kostnad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2555777" y="2285775"/>
            <a:ext cx="1512167" cy="623432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Växelkurs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" name="Rektangel med rundade hörn 6"/>
          <p:cNvSpPr/>
          <p:nvPr/>
        </p:nvSpPr>
        <p:spPr bwMode="auto">
          <a:xfrm>
            <a:off x="2555776" y="3552983"/>
            <a:ext cx="1512168" cy="911464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Andra till-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gångspriser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2555776" y="4921135"/>
            <a:ext cx="1512168" cy="623432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700" b="1" dirty="0">
                <a:solidFill>
                  <a:schemeClr val="bg2"/>
                </a:solidFill>
                <a:latin typeface="Gisha" pitchFamily="34" charset="0"/>
              </a:rPr>
              <a:t>Förmögenhet</a:t>
            </a:r>
          </a:p>
        </p:txBody>
      </p:sp>
      <p:sp>
        <p:nvSpPr>
          <p:cNvPr id="9" name="Rektangel med rundade hörn 8"/>
          <p:cNvSpPr/>
          <p:nvPr/>
        </p:nvSpPr>
        <p:spPr bwMode="auto">
          <a:xfrm>
            <a:off x="4953000" y="228577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Export/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Import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0" name="Rektangel med rundade hörn 9"/>
          <p:cNvSpPr/>
          <p:nvPr/>
        </p:nvSpPr>
        <p:spPr bwMode="auto">
          <a:xfrm>
            <a:off x="4953000" y="3650496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Konsumtion</a:t>
            </a:r>
          </a:p>
        </p:txBody>
      </p:sp>
      <p:sp>
        <p:nvSpPr>
          <p:cNvPr id="11" name="Rektangel med rundade hörn 10"/>
          <p:cNvSpPr/>
          <p:nvPr/>
        </p:nvSpPr>
        <p:spPr bwMode="auto">
          <a:xfrm>
            <a:off x="4953000" y="4921135"/>
            <a:ext cx="1491208" cy="62343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sha" pitchFamily="34" charset="0"/>
              </a:rPr>
              <a:t>Investeringar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7355422" y="2929551"/>
            <a:ext cx="1465049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Resurs-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utnyttjande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7355422" y="4345071"/>
            <a:ext cx="1465050" cy="62343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700" b="1" dirty="0" smtClean="0">
                <a:solidFill>
                  <a:schemeClr val="bg2"/>
                </a:solidFill>
                <a:latin typeface="Gisha" pitchFamily="34" charset="0"/>
              </a:rPr>
              <a:t>Inflation</a:t>
            </a:r>
            <a:endParaRPr kumimoji="0" lang="sv-SE" sz="17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sha" pitchFamily="34" charset="0"/>
            </a:endParaRPr>
          </a:p>
        </p:txBody>
      </p:sp>
      <p:sp>
        <p:nvSpPr>
          <p:cNvPr id="72" name="Rubrik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Växelkursintervention</a:t>
            </a:r>
          </a:p>
        </p:txBody>
      </p:sp>
      <p:sp>
        <p:nvSpPr>
          <p:cNvPr id="14" name="Multiplicera 13"/>
          <p:cNvSpPr/>
          <p:nvPr/>
        </p:nvSpPr>
        <p:spPr bwMode="auto">
          <a:xfrm>
            <a:off x="395536" y="1484784"/>
            <a:ext cx="1008112" cy="1037048"/>
          </a:xfrm>
          <a:prstGeom prst="mathMultiply">
            <a:avLst/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Inbäddad bildlä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382"/>
            <a:ext cx="9180512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 bwMode="auto">
          <a:xfrm>
            <a:off x="7956376" y="0"/>
            <a:ext cx="720080" cy="2606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Riksbanken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styråror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8475" indent="-342900">
              <a:buSzPct val="100000"/>
              <a:buFont typeface="+mj-lt"/>
              <a:buAutoNum type="arabicPeriod"/>
            </a:pPr>
            <a:r>
              <a:rPr lang="sv-SE" dirty="0" smtClean="0"/>
              <a:t>Diktera räntevillkor</a:t>
            </a:r>
          </a:p>
          <a:p>
            <a:pPr lvl="1">
              <a:buSzPct val="100000"/>
              <a:buFont typeface="Wingdings"/>
              <a:buChar char="à"/>
            </a:pPr>
            <a:r>
              <a:rPr lang="sv-SE" dirty="0" smtClean="0">
                <a:sym typeface="Wingdings" panose="05000000000000000000" pitchFamily="2" charset="2"/>
              </a:rPr>
              <a:t>påverkar </a:t>
            </a:r>
            <a:r>
              <a:rPr lang="sv-SE" dirty="0">
                <a:sym typeface="Wingdings" panose="05000000000000000000" pitchFamily="2" charset="2"/>
              </a:rPr>
              <a:t>dagslåneräntan och därmed andra </a:t>
            </a:r>
            <a:r>
              <a:rPr lang="sv-SE" dirty="0" smtClean="0">
                <a:sym typeface="Wingdings" panose="05000000000000000000" pitchFamily="2" charset="2"/>
              </a:rPr>
              <a:t>marknadsräntor</a:t>
            </a:r>
          </a:p>
          <a:p>
            <a:pPr marL="620713" lvl="1" indent="0">
              <a:buSzPct val="100000"/>
              <a:buNone/>
            </a:pPr>
            <a:endParaRPr lang="sv-SE" dirty="0" smtClean="0">
              <a:sym typeface="Wingdings" panose="05000000000000000000" pitchFamily="2" charset="2"/>
            </a:endParaRPr>
          </a:p>
          <a:p>
            <a:pPr marL="498475" indent="-342900">
              <a:buSzPct val="100000"/>
              <a:buFont typeface="+mj-lt"/>
              <a:buAutoNum type="arabicPeriod"/>
            </a:pPr>
            <a:r>
              <a:rPr lang="sv-SE" dirty="0" smtClean="0"/>
              <a:t>Påverka den egna balansräkningens </a:t>
            </a:r>
            <a:r>
              <a:rPr lang="sv-SE" dirty="0"/>
              <a:t>storlek </a:t>
            </a:r>
            <a:r>
              <a:rPr lang="sv-SE" dirty="0" smtClean="0"/>
              <a:t>(dvs okonventionella åtgärder)</a:t>
            </a:r>
          </a:p>
        </p:txBody>
      </p:sp>
    </p:spTree>
    <p:extLst>
      <p:ext uri="{BB962C8B-B14F-4D97-AF65-F5344CB8AC3E}">
        <p14:creationId xmlns:p14="http://schemas.microsoft.com/office/powerpoint/2010/main" val="3267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Riksbankens styrsystem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RIX-systemet: clearingsystem för bankerna</a:t>
            </a:r>
          </a:p>
          <a:p>
            <a:pPr lvl="1"/>
            <a:r>
              <a:rPr lang="sv-SE" dirty="0" smtClean="0"/>
              <a:t>Fungerar som ett betalningssystem</a:t>
            </a:r>
          </a:p>
          <a:p>
            <a:pPr lvl="1"/>
            <a:r>
              <a:rPr lang="sv-SE" dirty="0" smtClean="0"/>
              <a:t>Alla Riksbankens motparter har konto i RIX</a:t>
            </a:r>
          </a:p>
          <a:p>
            <a:pPr lvl="1"/>
            <a:r>
              <a:rPr lang="sv-SE" dirty="0" smtClean="0"/>
              <a:t>Banker som inte har tillgång till RIX får gå genom storbankerna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Riksbankens roll: se till att ”sluta systemet” varje dag, bankernas nettoställning mot Riksbanken = noll.</a:t>
            </a:r>
          </a:p>
          <a:p>
            <a:endParaRPr lang="sv-SE" dirty="0"/>
          </a:p>
          <a:p>
            <a:r>
              <a:rPr lang="sv-SE" dirty="0" smtClean="0"/>
              <a:t>Bankerna agerar normalt på </a:t>
            </a:r>
            <a:r>
              <a:rPr lang="sv-SE" dirty="0" err="1" smtClean="0"/>
              <a:t>overnightmarknaden</a:t>
            </a:r>
            <a:r>
              <a:rPr lang="sv-SE" dirty="0" smtClean="0"/>
              <a:t> innan de kommer till Riksbanken </a:t>
            </a:r>
          </a:p>
        </p:txBody>
      </p:sp>
    </p:spTree>
    <p:extLst>
      <p:ext uri="{BB962C8B-B14F-4D97-AF65-F5344CB8AC3E}">
        <p14:creationId xmlns:p14="http://schemas.microsoft.com/office/powerpoint/2010/main" val="3917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fyra elementen i </a:t>
            </a:r>
            <a:r>
              <a:rPr lang="sv-SE" dirty="0" smtClean="0"/>
              <a:t>styrsystemet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600200"/>
            <a:ext cx="8229600" cy="4709120"/>
          </a:xfrm>
        </p:spPr>
        <p:txBody>
          <a:bodyPr/>
          <a:lstStyle/>
          <a:p>
            <a:r>
              <a:rPr lang="sv-SE" dirty="0" smtClean="0"/>
              <a:t>Veckovis </a:t>
            </a:r>
            <a:r>
              <a:rPr lang="sv-SE" dirty="0" smtClean="0"/>
              <a:t>repa/certifikatemission: erbjuder att dra in hela överskottet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  <a:p>
            <a:r>
              <a:rPr lang="sv-SE" dirty="0"/>
              <a:t>Daglig finjustering: banker med överskott kan </a:t>
            </a:r>
            <a:r>
              <a:rPr lang="sv-SE" dirty="0" smtClean="0"/>
              <a:t>placera</a:t>
            </a:r>
          </a:p>
          <a:p>
            <a:pPr lvl="1"/>
            <a:r>
              <a:rPr lang="sv-SE" dirty="0" smtClean="0"/>
              <a:t>Ränta: repo – 0.1%</a:t>
            </a:r>
          </a:p>
          <a:p>
            <a:pPr lvl="1"/>
            <a:r>
              <a:rPr lang="sv-SE" dirty="0" smtClean="0"/>
              <a:t>Får bara placera så länge systemet som helhet har överskott</a:t>
            </a:r>
            <a:br>
              <a:rPr lang="sv-SE" dirty="0" smtClean="0"/>
            </a:br>
            <a:endParaRPr lang="sv-SE" dirty="0"/>
          </a:p>
          <a:p>
            <a:r>
              <a:rPr lang="sv-SE" dirty="0"/>
              <a:t>Stående facilitet: inlåning, </a:t>
            </a:r>
            <a:r>
              <a:rPr lang="sv-SE" dirty="0" smtClean="0"/>
              <a:t>banker </a:t>
            </a:r>
            <a:r>
              <a:rPr lang="sv-SE" dirty="0"/>
              <a:t>som ”glömde” </a:t>
            </a:r>
            <a:r>
              <a:rPr lang="sv-SE" dirty="0" smtClean="0"/>
              <a:t>finjusteringen: repo – 0.75%</a:t>
            </a:r>
            <a:br>
              <a:rPr lang="sv-SE" dirty="0" smtClean="0"/>
            </a:br>
            <a:endParaRPr lang="sv-SE" dirty="0"/>
          </a:p>
          <a:p>
            <a:r>
              <a:rPr lang="sv-SE" dirty="0"/>
              <a:t>Stående facilitet: utlåning, de som tvingas låna av </a:t>
            </a:r>
            <a:r>
              <a:rPr lang="sv-SE" dirty="0" smtClean="0"/>
              <a:t>Riksbanken: repo + 0.75%</a:t>
            </a:r>
          </a:p>
          <a:p>
            <a:pPr lvl="1"/>
            <a:r>
              <a:rPr lang="sv-SE" dirty="0" smtClean="0"/>
              <a:t>Bankerna levererar säkerheter för lånen (t.ex. statspapper)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09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Korridoren – för en enskild bank</a:t>
            </a:r>
            <a:br>
              <a:rPr lang="sv-SE" dirty="0" smtClean="0"/>
            </a:br>
            <a:r>
              <a:rPr lang="sv-SE" sz="2400" dirty="0" smtClean="0"/>
              <a:t>Exempel då reporäntan är 1%</a:t>
            </a:r>
            <a:endParaRPr lang="sv-SE" sz="2400" dirty="0"/>
          </a:p>
        </p:txBody>
      </p:sp>
      <p:cxnSp>
        <p:nvCxnSpPr>
          <p:cNvPr id="5" name="Rak 4"/>
          <p:cNvCxnSpPr/>
          <p:nvPr/>
        </p:nvCxnSpPr>
        <p:spPr bwMode="auto">
          <a:xfrm>
            <a:off x="3851920" y="4797152"/>
            <a:ext cx="2016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Rak 5"/>
          <p:cNvCxnSpPr/>
          <p:nvPr/>
        </p:nvCxnSpPr>
        <p:spPr bwMode="auto">
          <a:xfrm>
            <a:off x="1835696" y="2924944"/>
            <a:ext cx="2016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ak pil 12"/>
          <p:cNvCxnSpPr/>
          <p:nvPr/>
        </p:nvCxnSpPr>
        <p:spPr bwMode="auto">
          <a:xfrm flipV="1">
            <a:off x="3851920" y="1916832"/>
            <a:ext cx="0" cy="3312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ak pil 17"/>
          <p:cNvCxnSpPr/>
          <p:nvPr/>
        </p:nvCxnSpPr>
        <p:spPr bwMode="auto">
          <a:xfrm>
            <a:off x="1115616" y="5229200"/>
            <a:ext cx="56166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ruta 19"/>
          <p:cNvSpPr txBox="1"/>
          <p:nvPr/>
        </p:nvSpPr>
        <p:spPr>
          <a:xfrm>
            <a:off x="3131840" y="1700808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Ränta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948264" y="5229200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Överskott</a:t>
            </a:r>
          </a:p>
        </p:txBody>
      </p:sp>
      <p:sp>
        <p:nvSpPr>
          <p:cNvPr id="22" name="Ellips 21"/>
          <p:cNvSpPr/>
          <p:nvPr/>
        </p:nvSpPr>
        <p:spPr bwMode="auto">
          <a:xfrm>
            <a:off x="3779912" y="378904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cxnSp>
        <p:nvCxnSpPr>
          <p:cNvPr id="23" name="Rak 22"/>
          <p:cNvCxnSpPr/>
          <p:nvPr/>
        </p:nvCxnSpPr>
        <p:spPr bwMode="auto">
          <a:xfrm>
            <a:off x="3851920" y="4077072"/>
            <a:ext cx="13681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ak pil 25"/>
          <p:cNvCxnSpPr/>
          <p:nvPr/>
        </p:nvCxnSpPr>
        <p:spPr bwMode="auto">
          <a:xfrm flipH="1">
            <a:off x="5148064" y="3284984"/>
            <a:ext cx="43204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ruta 26"/>
          <p:cNvSpPr txBox="1"/>
          <p:nvPr/>
        </p:nvSpPr>
        <p:spPr>
          <a:xfrm>
            <a:off x="4932040" y="2987660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Finjustering</a:t>
            </a:r>
          </a:p>
        </p:txBody>
      </p:sp>
      <p:cxnSp>
        <p:nvCxnSpPr>
          <p:cNvPr id="29" name="Rak pil 28"/>
          <p:cNvCxnSpPr/>
          <p:nvPr/>
        </p:nvCxnSpPr>
        <p:spPr bwMode="auto">
          <a:xfrm>
            <a:off x="1835696" y="2394176"/>
            <a:ext cx="576064" cy="324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ruta 30"/>
          <p:cNvSpPr txBox="1"/>
          <p:nvPr/>
        </p:nvSpPr>
        <p:spPr>
          <a:xfrm>
            <a:off x="683568" y="2070140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Utlåningsränta</a:t>
            </a:r>
          </a:p>
        </p:txBody>
      </p:sp>
      <p:cxnSp>
        <p:nvCxnSpPr>
          <p:cNvPr id="32" name="Rak pil 31"/>
          <p:cNvCxnSpPr/>
          <p:nvPr/>
        </p:nvCxnSpPr>
        <p:spPr bwMode="auto">
          <a:xfrm flipH="1">
            <a:off x="5724128" y="4491118"/>
            <a:ext cx="540060" cy="162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ruta 33"/>
          <p:cNvSpPr txBox="1"/>
          <p:nvPr/>
        </p:nvSpPr>
        <p:spPr>
          <a:xfrm>
            <a:off x="6156176" y="4283804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Inlåningsränta</a:t>
            </a:r>
          </a:p>
        </p:txBody>
      </p:sp>
      <p:cxnSp>
        <p:nvCxnSpPr>
          <p:cNvPr id="35" name="Rak pil 34"/>
          <p:cNvCxnSpPr/>
          <p:nvPr/>
        </p:nvCxnSpPr>
        <p:spPr bwMode="auto">
          <a:xfrm>
            <a:off x="3131840" y="386104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ruta 38"/>
          <p:cNvSpPr txBox="1"/>
          <p:nvPr/>
        </p:nvSpPr>
        <p:spPr>
          <a:xfrm>
            <a:off x="1403648" y="3645024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Reporäntan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971600" y="5373216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-50 (underskott)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2843808" y="5373216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0 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5580112" y="5363924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50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3131840" y="3645024"/>
            <a:ext cx="19082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1%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2555776" y="4643844"/>
            <a:ext cx="19082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0,25%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3311860" y="2708920"/>
            <a:ext cx="19082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1,75%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2627784" y="3923764"/>
            <a:ext cx="19082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0,9%</a:t>
            </a:r>
          </a:p>
        </p:txBody>
      </p:sp>
    </p:spTree>
    <p:extLst>
      <p:ext uri="{BB962C8B-B14F-4D97-AF65-F5344CB8AC3E}">
        <p14:creationId xmlns:p14="http://schemas.microsoft.com/office/powerpoint/2010/main" val="23714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4" grpId="0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Betalningssystemet vid stängning</a:t>
            </a:r>
            <a:br>
              <a:rPr lang="sv-SE" dirty="0" smtClean="0"/>
            </a:br>
            <a:r>
              <a:rPr lang="sv-SE" dirty="0" smtClean="0"/>
              <a:t>Fiktivt exempel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Systemet innan 16.00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Systemet efter stängning (17.00)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SEB får låna 0.2 miljarder till utlåningsräntan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81064"/>
              </p:ext>
            </p:extLst>
          </p:nvPr>
        </p:nvGraphicFramePr>
        <p:xfrm>
          <a:off x="971600" y="2492896"/>
          <a:ext cx="74888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766"/>
                <a:gridCol w="1497766"/>
                <a:gridCol w="1497766"/>
                <a:gridCol w="1497766"/>
                <a:gridCol w="1497766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SHB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SEB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Swed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Nord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Riksbanken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50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-0.2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10.2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-50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62182"/>
              </p:ext>
            </p:extLst>
          </p:nvPr>
        </p:nvGraphicFramePr>
        <p:xfrm>
          <a:off x="971600" y="4631536"/>
          <a:ext cx="74404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98"/>
                <a:gridCol w="1488098"/>
                <a:gridCol w="1488098"/>
                <a:gridCol w="1488098"/>
                <a:gridCol w="1488098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SHB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SEB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Swed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Nord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Riksbanken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-0.2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0.2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Uppåtböjd 5"/>
          <p:cNvSpPr/>
          <p:nvPr/>
        </p:nvSpPr>
        <p:spPr bwMode="auto">
          <a:xfrm>
            <a:off x="4283968" y="3356992"/>
            <a:ext cx="1728192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7" name="Nedåtböjd 6"/>
          <p:cNvSpPr/>
          <p:nvPr/>
        </p:nvSpPr>
        <p:spPr bwMode="auto">
          <a:xfrm>
            <a:off x="1619672" y="1412776"/>
            <a:ext cx="6048672" cy="93610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23928" y="1043444"/>
            <a:ext cx="35979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50 miljarder i finjustering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294551" y="3635732"/>
            <a:ext cx="35979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10 miljarder lån over-</a:t>
            </a:r>
            <a:r>
              <a:rPr lang="sv-SE" dirty="0" err="1" smtClean="0">
                <a:latin typeface="+mn-lt"/>
              </a:rPr>
              <a:t>night</a:t>
            </a:r>
            <a:endParaRPr lang="sv-S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77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7ECF-7FA9-4EC0-A626-1C62B7365881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Bankernas placerings/lånebehov </a:t>
            </a:r>
            <a:br>
              <a:rPr lang="sv-SE" dirty="0"/>
            </a:br>
            <a:r>
              <a:rPr lang="sv-SE" dirty="0"/>
              <a:t>hos Riksbanken i ett längre </a:t>
            </a:r>
            <a:r>
              <a:rPr lang="sv-SE" dirty="0" smtClean="0"/>
              <a:t>perspektiv</a:t>
            </a:r>
            <a:endParaRPr lang="sv-S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755576" y="1556792"/>
          <a:ext cx="7344816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Macrobond document" r:id="rId4" imgW="7620688" imgH="4762971" progId="Mbnd.mbnd">
                  <p:embed/>
                </p:oleObj>
              </mc:Choice>
              <mc:Fallback>
                <p:oleObj name="Macrobond document" r:id="rId4" imgW="7620688" imgH="4762971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556792"/>
                        <a:ext cx="7344816" cy="47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8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F7ECF-7FA9-4EC0-A626-1C62B7365881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Bankernas placerings/lånebehov </a:t>
            </a:r>
            <a:br>
              <a:rPr lang="sv-SE" dirty="0"/>
            </a:br>
            <a:r>
              <a:rPr lang="sv-SE" dirty="0"/>
              <a:t>hos Riksbanken i ett längre </a:t>
            </a:r>
            <a:r>
              <a:rPr lang="sv-SE" dirty="0" smtClean="0"/>
              <a:t>perspektiv</a:t>
            </a:r>
            <a:endParaRPr lang="sv-S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755576" y="1556792"/>
          <a:ext cx="76200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Macrobond document" r:id="rId4" imgW="7620688" imgH="4762971" progId="Mbnd.mbnd">
                  <p:embed/>
                </p:oleObj>
              </mc:Choice>
              <mc:Fallback>
                <p:oleObj name="Macrobond document" r:id="rId4" imgW="7620688" imgH="4762971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556792"/>
                        <a:ext cx="7620000" cy="47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6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Riksbanken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styråror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8475" indent="-342900">
              <a:buSzPct val="100000"/>
              <a:buFont typeface="+mj-lt"/>
              <a:buAutoNum type="arabicPeriod"/>
            </a:pP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Diktera räntevillkor</a:t>
            </a:r>
          </a:p>
          <a:p>
            <a:pPr lvl="1">
              <a:buSzPct val="100000"/>
              <a:buFont typeface="Wingdings"/>
              <a:buChar char="à"/>
            </a:pP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påverkar 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dagslåneräntan och därmed andra 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marknadsräntor</a:t>
            </a:r>
          </a:p>
          <a:p>
            <a:pPr marL="620713" lvl="1" indent="0">
              <a:buSzPct val="100000"/>
              <a:buNone/>
            </a:pPr>
            <a:endParaRPr lang="sv-SE" dirty="0" smtClean="0">
              <a:sym typeface="Wingdings" panose="05000000000000000000" pitchFamily="2" charset="2"/>
            </a:endParaRPr>
          </a:p>
          <a:p>
            <a:pPr marL="498475" indent="-342900">
              <a:buSzPct val="100000"/>
              <a:buFont typeface="+mj-lt"/>
              <a:buAutoNum type="arabicPeriod"/>
            </a:pPr>
            <a:r>
              <a:rPr lang="sv-SE" dirty="0" smtClean="0"/>
              <a:t>Påverka den egna balansräkningens </a:t>
            </a:r>
            <a:r>
              <a:rPr lang="sv-SE" dirty="0"/>
              <a:t>storlek </a:t>
            </a:r>
            <a:r>
              <a:rPr lang="sv-SE" dirty="0" smtClean="0"/>
              <a:t>(dvs okonventionella åtgärder)</a:t>
            </a:r>
          </a:p>
        </p:txBody>
      </p:sp>
    </p:spTree>
    <p:extLst>
      <p:ext uri="{BB962C8B-B14F-4D97-AF65-F5344CB8AC3E}">
        <p14:creationId xmlns:p14="http://schemas.microsoft.com/office/powerpoint/2010/main" val="34864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250825"/>
            <a:ext cx="7597527" cy="1143000"/>
          </a:xfrm>
        </p:spPr>
        <p:txBody>
          <a:bodyPr/>
          <a:lstStyle/>
          <a:p>
            <a:r>
              <a:rPr lang="sv-SE" dirty="0" smtClean="0"/>
              <a:t>Riksbankens penningpolitiska uppdrag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Ellips 3"/>
          <p:cNvSpPr/>
          <p:nvPr/>
        </p:nvSpPr>
        <p:spPr bwMode="auto">
          <a:xfrm>
            <a:off x="2195736" y="1700808"/>
            <a:ext cx="4032448" cy="17011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771800" y="2074348"/>
            <a:ext cx="28803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+mn-lt"/>
              </a:rPr>
              <a:t>Uppnå ett stabilt penningvärde</a:t>
            </a:r>
          </a:p>
        </p:txBody>
      </p:sp>
      <p:cxnSp>
        <p:nvCxnSpPr>
          <p:cNvPr id="7" name="Rak pil 6"/>
          <p:cNvCxnSpPr/>
          <p:nvPr/>
        </p:nvCxnSpPr>
        <p:spPr bwMode="auto">
          <a:xfrm>
            <a:off x="4211960" y="3573016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llips 7"/>
          <p:cNvSpPr/>
          <p:nvPr/>
        </p:nvSpPr>
        <p:spPr bwMode="auto">
          <a:xfrm>
            <a:off x="2411760" y="4437112"/>
            <a:ext cx="3456384" cy="13276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771800" y="4666636"/>
            <a:ext cx="28803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+mn-lt"/>
              </a:rPr>
              <a:t>Inflationsmål </a:t>
            </a:r>
          </a:p>
          <a:p>
            <a:r>
              <a:rPr lang="sv-SE" sz="2800" dirty="0" smtClean="0">
                <a:latin typeface="+mn-lt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5952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262999"/>
              </p:ext>
            </p:extLst>
          </p:nvPr>
        </p:nvGraphicFramePr>
        <p:xfrm>
          <a:off x="1043608" y="764704"/>
          <a:ext cx="68865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 bwMode="auto">
          <a:xfrm>
            <a:off x="939108" y="764704"/>
            <a:ext cx="792088" cy="15841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8" name="textruta 10"/>
          <p:cNvSpPr txBox="1"/>
          <p:nvPr/>
        </p:nvSpPr>
        <p:spPr>
          <a:xfrm>
            <a:off x="1835696" y="1577699"/>
            <a:ext cx="2232248" cy="3143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 smtClean="0"/>
              <a:t>Före köp</a:t>
            </a:r>
          </a:p>
          <a:p>
            <a:pPr algn="ctr"/>
            <a:r>
              <a:rPr lang="sv-SE" sz="2000" b="1" dirty="0" smtClean="0"/>
              <a:t> av SGB</a:t>
            </a:r>
            <a:endParaRPr lang="sv-SE" sz="2000" b="1" dirty="0"/>
          </a:p>
        </p:txBody>
      </p:sp>
      <p:sp>
        <p:nvSpPr>
          <p:cNvPr id="9" name="textruta 11"/>
          <p:cNvSpPr txBox="1"/>
          <p:nvPr/>
        </p:nvSpPr>
        <p:spPr>
          <a:xfrm>
            <a:off x="5076056" y="1602507"/>
            <a:ext cx="2215628" cy="3143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 smtClean="0"/>
              <a:t>Efter köp </a:t>
            </a:r>
          </a:p>
          <a:p>
            <a:pPr algn="ctr"/>
            <a:r>
              <a:rPr lang="sv-SE" sz="2000" b="1" dirty="0" smtClean="0"/>
              <a:t>av SGB</a:t>
            </a:r>
            <a:endParaRPr lang="sv-SE" sz="2000" b="1" dirty="0"/>
          </a:p>
        </p:txBody>
      </p:sp>
      <p:cxnSp>
        <p:nvCxnSpPr>
          <p:cNvPr id="14" name="Rak 13"/>
          <p:cNvCxnSpPr/>
          <p:nvPr/>
        </p:nvCxnSpPr>
        <p:spPr bwMode="auto">
          <a:xfrm>
            <a:off x="1547664" y="2636912"/>
            <a:ext cx="613240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ruta 7"/>
          <p:cNvSpPr txBox="1"/>
          <p:nvPr/>
        </p:nvSpPr>
        <p:spPr>
          <a:xfrm>
            <a:off x="5868144" y="2304870"/>
            <a:ext cx="659920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1600" b="1" dirty="0" smtClean="0"/>
              <a:t>+40</a:t>
            </a:r>
            <a:endParaRPr lang="sv-SE" sz="1600" b="1" dirty="0"/>
          </a:p>
        </p:txBody>
      </p:sp>
      <p:sp>
        <p:nvSpPr>
          <p:cNvPr id="16" name="Vänster klammerparentes 15"/>
          <p:cNvSpPr/>
          <p:nvPr/>
        </p:nvSpPr>
        <p:spPr bwMode="auto">
          <a:xfrm>
            <a:off x="6482975" y="2404876"/>
            <a:ext cx="105249" cy="16002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1907704" y="3711515"/>
            <a:ext cx="6480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050" b="1" dirty="0" smtClean="0">
                <a:latin typeface="+mn-lt"/>
              </a:rPr>
              <a:t>Guld- och valuta-reserv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491880" y="2717439"/>
            <a:ext cx="64807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latin typeface="+mn-lt"/>
              </a:rPr>
              <a:t>Inlåning</a:t>
            </a:r>
            <a:endParaRPr lang="sv-SE" sz="1050" b="1" dirty="0" smtClean="0">
              <a:latin typeface="+mn-lt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6697758" y="2404876"/>
            <a:ext cx="64807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900" b="1" dirty="0" smtClean="0">
                <a:latin typeface="+mn-lt"/>
              </a:rPr>
              <a:t>Inlåning</a:t>
            </a:r>
            <a:endParaRPr lang="sv-SE" sz="1050" b="1" dirty="0" smtClean="0">
              <a:latin typeface="+mn-lt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5087009" y="3711515"/>
            <a:ext cx="6480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050" b="1" dirty="0" smtClean="0">
                <a:latin typeface="+mn-lt"/>
              </a:rPr>
              <a:t>Guld- och valuta-reserv</a:t>
            </a:r>
          </a:p>
        </p:txBody>
      </p:sp>
      <p:sp>
        <p:nvSpPr>
          <p:cNvPr id="24" name="Ellips 23"/>
          <p:cNvSpPr/>
          <p:nvPr/>
        </p:nvSpPr>
        <p:spPr bwMode="auto">
          <a:xfrm>
            <a:off x="5037289" y="2332528"/>
            <a:ext cx="686839" cy="3763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5" name="Ellips 24"/>
          <p:cNvSpPr/>
          <p:nvPr/>
        </p:nvSpPr>
        <p:spPr bwMode="auto">
          <a:xfrm>
            <a:off x="6570826" y="2300645"/>
            <a:ext cx="892401" cy="5212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7" name="textruta 7"/>
          <p:cNvSpPr txBox="1"/>
          <p:nvPr/>
        </p:nvSpPr>
        <p:spPr>
          <a:xfrm>
            <a:off x="4283968" y="2304870"/>
            <a:ext cx="659920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1600" b="1" dirty="0" smtClean="0"/>
              <a:t>+40</a:t>
            </a:r>
            <a:endParaRPr lang="sv-SE" sz="1600" b="1" dirty="0"/>
          </a:p>
        </p:txBody>
      </p:sp>
      <p:sp>
        <p:nvSpPr>
          <p:cNvPr id="28" name="Vänster klammerparentes 27"/>
          <p:cNvSpPr/>
          <p:nvPr/>
        </p:nvSpPr>
        <p:spPr bwMode="auto">
          <a:xfrm>
            <a:off x="4898799" y="2404876"/>
            <a:ext cx="105249" cy="16002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29" name="textruta 20"/>
          <p:cNvSpPr txBox="1"/>
          <p:nvPr/>
        </p:nvSpPr>
        <p:spPr>
          <a:xfrm>
            <a:off x="3491880" y="3383900"/>
            <a:ext cx="648027" cy="4052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 smtClean="0">
                <a:latin typeface="+mn-lt"/>
              </a:rPr>
              <a:t>Eget kapital</a:t>
            </a:r>
            <a:endParaRPr lang="sv-SE" sz="1050" b="1" dirty="0" smtClean="0">
              <a:latin typeface="+mn-lt"/>
            </a:endParaRPr>
          </a:p>
        </p:txBody>
      </p:sp>
      <p:sp>
        <p:nvSpPr>
          <p:cNvPr id="30" name="textruta 20"/>
          <p:cNvSpPr txBox="1"/>
          <p:nvPr/>
        </p:nvSpPr>
        <p:spPr>
          <a:xfrm>
            <a:off x="6660232" y="3383901"/>
            <a:ext cx="648027" cy="4052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 smtClean="0">
                <a:latin typeface="+mn-lt"/>
              </a:rPr>
              <a:t>Eget kapital</a:t>
            </a:r>
            <a:endParaRPr lang="sv-SE" sz="1050" b="1" dirty="0" smtClean="0">
              <a:latin typeface="+mn-lt"/>
            </a:endParaRPr>
          </a:p>
        </p:txBody>
      </p:sp>
      <p:sp>
        <p:nvSpPr>
          <p:cNvPr id="26" name="Rubrik 1"/>
          <p:cNvSpPr txBox="1">
            <a:spLocks/>
          </p:cNvSpPr>
          <p:nvPr/>
        </p:nvSpPr>
        <p:spPr bwMode="auto">
          <a:xfrm>
            <a:off x="611560" y="332656"/>
            <a:ext cx="723728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yntax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yntax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yntax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yntax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yntax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yntax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yntax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Syntax" pitchFamily="34" charset="0"/>
              </a:defRPr>
            </a:lvl9pPr>
          </a:lstStyle>
          <a:p>
            <a:r>
              <a:rPr lang="sv-SE" sz="4000" kern="0" smtClean="0"/>
              <a:t>Riksbankens balansräkning och köp av statsobligationer</a:t>
            </a:r>
            <a:endParaRPr lang="sv-SE" sz="4000" kern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321343" y="6453336"/>
            <a:ext cx="18104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n-lt"/>
              </a:rPr>
              <a:t>Miljarder kronor</a:t>
            </a:r>
          </a:p>
        </p:txBody>
      </p:sp>
    </p:spTree>
    <p:extLst>
      <p:ext uri="{BB962C8B-B14F-4D97-AF65-F5344CB8AC3E}">
        <p14:creationId xmlns:p14="http://schemas.microsoft.com/office/powerpoint/2010/main" val="34904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Vilken effekt får köp av statspapper?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52420"/>
              </p:ext>
            </p:extLst>
          </p:nvPr>
        </p:nvGraphicFramePr>
        <p:xfrm>
          <a:off x="531813" y="2132856"/>
          <a:ext cx="8229600" cy="1758587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5269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Centralbanken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Privatbanker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Allmänheten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1D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2043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Placering hos CB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allmänhet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på bank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76481" y="1556792"/>
            <a:ext cx="15752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+mn-lt"/>
              </a:rPr>
              <a:t>Exempel 1</a:t>
            </a:r>
          </a:p>
        </p:txBody>
      </p:sp>
    </p:spTree>
    <p:extLst>
      <p:ext uri="{BB962C8B-B14F-4D97-AF65-F5344CB8AC3E}">
        <p14:creationId xmlns:p14="http://schemas.microsoft.com/office/powerpoint/2010/main" val="32248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Vilken effekt får köp av statspapper?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57582"/>
              </p:ext>
            </p:extLst>
          </p:nvPr>
        </p:nvGraphicFramePr>
        <p:xfrm>
          <a:off x="531813" y="2132856"/>
          <a:ext cx="8229600" cy="1758587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5269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Centralbanken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Privatbanker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Allmänheten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1D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2043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Placering hos CB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allmänhet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på bank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</a:tbl>
          </a:graphicData>
        </a:graphic>
      </p:graphicFrame>
      <p:sp>
        <p:nvSpPr>
          <p:cNvPr id="6" name="Ellips 5"/>
          <p:cNvSpPr/>
          <p:nvPr/>
        </p:nvSpPr>
        <p:spPr bwMode="auto">
          <a:xfrm>
            <a:off x="1763688" y="2479909"/>
            <a:ext cx="2835007" cy="1093107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76481" y="1556792"/>
            <a:ext cx="15752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+mn-lt"/>
              </a:rPr>
              <a:t>Exempel 1</a:t>
            </a:r>
          </a:p>
        </p:txBody>
      </p:sp>
    </p:spTree>
    <p:extLst>
      <p:ext uri="{BB962C8B-B14F-4D97-AF65-F5344CB8AC3E}">
        <p14:creationId xmlns:p14="http://schemas.microsoft.com/office/powerpoint/2010/main" val="26348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Vilken effekt får köp av statspapper?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99931"/>
              </p:ext>
            </p:extLst>
          </p:nvPr>
        </p:nvGraphicFramePr>
        <p:xfrm>
          <a:off x="531813" y="2132856"/>
          <a:ext cx="8229600" cy="1758587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5269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Centralbanken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Privatbanker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Allmänheten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1D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2043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Placering hos CB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allmänhet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på bank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61925"/>
              </p:ext>
            </p:extLst>
          </p:nvPr>
        </p:nvGraphicFramePr>
        <p:xfrm>
          <a:off x="531813" y="2132856"/>
          <a:ext cx="8229600" cy="1763486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5759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Centralbanken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Privatbanker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Allmänheten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1D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2043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Placering hos CB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allmänhet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Företags-obligation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</a:tbl>
          </a:graphicData>
        </a:graphic>
      </p:graphicFrame>
      <p:sp>
        <p:nvSpPr>
          <p:cNvPr id="7" name="Ellips 6"/>
          <p:cNvSpPr/>
          <p:nvPr/>
        </p:nvSpPr>
        <p:spPr bwMode="auto">
          <a:xfrm>
            <a:off x="5724128" y="3284984"/>
            <a:ext cx="1728192" cy="720080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76481" y="1556792"/>
            <a:ext cx="15752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+mn-lt"/>
              </a:rPr>
              <a:t>Exempel 2</a:t>
            </a:r>
          </a:p>
        </p:txBody>
      </p:sp>
    </p:spTree>
    <p:extLst>
      <p:ext uri="{BB962C8B-B14F-4D97-AF65-F5344CB8AC3E}">
        <p14:creationId xmlns:p14="http://schemas.microsoft.com/office/powerpoint/2010/main" val="8668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Vilken effekt får köp av statspapper?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61470"/>
              </p:ext>
            </p:extLst>
          </p:nvPr>
        </p:nvGraphicFramePr>
        <p:xfrm>
          <a:off x="531813" y="2132856"/>
          <a:ext cx="8229600" cy="1758587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5269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Centralbanken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Privatbanker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Allmänheten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1D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2043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Placering hos CB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allmänhet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på bank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88996"/>
              </p:ext>
            </p:extLst>
          </p:nvPr>
        </p:nvGraphicFramePr>
        <p:xfrm>
          <a:off x="531813" y="2132856"/>
          <a:ext cx="8229600" cy="1763486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5759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Centralbanken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Privatbanker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Allmänheten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1D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2043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banker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Placering hos CB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från allmänhet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Statsobl.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  <a:tr h="5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Företags-obligation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99" marR="4899" marT="48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5606"/>
              </p:ext>
            </p:extLst>
          </p:nvPr>
        </p:nvGraphicFramePr>
        <p:xfrm>
          <a:off x="1259632" y="4196229"/>
          <a:ext cx="5502632" cy="1753051"/>
        </p:xfrm>
        <a:graphic>
          <a:graphicData uri="http://schemas.openxmlformats.org/drawingml/2006/table">
            <a:tbl>
              <a:tblPr firstRow="1" bandRow="1"/>
              <a:tblGrid>
                <a:gridCol w="730438"/>
                <a:gridCol w="681742"/>
                <a:gridCol w="681742"/>
                <a:gridCol w="681742"/>
                <a:gridCol w="681742"/>
                <a:gridCol w="681742"/>
                <a:gridCol w="681742"/>
                <a:gridCol w="681742"/>
              </a:tblGrid>
              <a:tr h="35548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Företag A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71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v-SE" sz="1400" b="1" i="0" u="none" strike="noStrike">
                          <a:solidFill>
                            <a:srgbClr val="FFFFFF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Företag B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71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191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Tillgångar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Skulder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89220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Maskin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Emission av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ftg.obl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Maskin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-100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  <a:tr h="589220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Inlåning på bank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+100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 </a:t>
                      </a:r>
                    </a:p>
                  </a:txBody>
                  <a:tcPr marL="4870" marR="4870" marT="487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4"/>
                    </a:solidFill>
                  </a:tcPr>
                </a:tc>
              </a:tr>
            </a:tbl>
          </a:graphicData>
        </a:graphic>
      </p:graphicFrame>
      <p:sp>
        <p:nvSpPr>
          <p:cNvPr id="7" name="Ellips 6"/>
          <p:cNvSpPr/>
          <p:nvPr/>
        </p:nvSpPr>
        <p:spPr bwMode="auto">
          <a:xfrm>
            <a:off x="5724128" y="3284984"/>
            <a:ext cx="1728192" cy="72008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76481" y="1556792"/>
            <a:ext cx="157523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+mn-lt"/>
              </a:rPr>
              <a:t>Exempel 2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236296" y="4077072"/>
            <a:ext cx="158417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+mn-lt"/>
              </a:rPr>
              <a:t>Priset pressas, räntan faller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latin typeface="+mn-lt"/>
              </a:rPr>
              <a:t>Företagen investerar mer</a:t>
            </a:r>
            <a:endParaRPr lang="sv-SE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4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Summering:</a:t>
            </a:r>
            <a:br>
              <a:rPr lang="en-US" dirty="0" smtClean="0"/>
            </a:br>
            <a:r>
              <a:rPr lang="en-US" dirty="0" smtClean="0"/>
              <a:t>Riksbanken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styråror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8475" indent="-342900">
              <a:buSzPct val="100000"/>
              <a:buFont typeface="+mj-lt"/>
              <a:buAutoNum type="arabicPeriod"/>
            </a:pPr>
            <a:r>
              <a:rPr lang="sv-SE" dirty="0" smtClean="0"/>
              <a:t>Diktera räntevillkor</a:t>
            </a:r>
          </a:p>
          <a:p>
            <a:pPr lvl="1">
              <a:buSzPct val="100000"/>
              <a:buFont typeface="Wingdings"/>
              <a:buChar char="à"/>
            </a:pPr>
            <a:r>
              <a:rPr lang="sv-SE" dirty="0" smtClean="0">
                <a:sym typeface="Wingdings" panose="05000000000000000000" pitchFamily="2" charset="2"/>
              </a:rPr>
              <a:t>påverkar </a:t>
            </a:r>
            <a:r>
              <a:rPr lang="sv-SE" dirty="0">
                <a:sym typeface="Wingdings" panose="05000000000000000000" pitchFamily="2" charset="2"/>
              </a:rPr>
              <a:t>dagslåneräntan och därmed andra </a:t>
            </a:r>
            <a:r>
              <a:rPr lang="sv-SE" dirty="0" smtClean="0">
                <a:sym typeface="Wingdings" panose="05000000000000000000" pitchFamily="2" charset="2"/>
              </a:rPr>
              <a:t>marknadsräntor</a:t>
            </a:r>
          </a:p>
          <a:p>
            <a:pPr marL="620713" lvl="1" indent="0">
              <a:buSzPct val="100000"/>
              <a:buNone/>
            </a:pPr>
            <a:endParaRPr lang="sv-SE" dirty="0" smtClean="0">
              <a:sym typeface="Wingdings" panose="05000000000000000000" pitchFamily="2" charset="2"/>
            </a:endParaRPr>
          </a:p>
          <a:p>
            <a:pPr marL="498475" indent="-342900">
              <a:buSzPct val="100000"/>
              <a:buFont typeface="+mj-lt"/>
              <a:buAutoNum type="arabicPeriod"/>
            </a:pPr>
            <a:r>
              <a:rPr lang="sv-SE" dirty="0" smtClean="0"/>
              <a:t>Påverka den egna balansräkningens </a:t>
            </a:r>
            <a:r>
              <a:rPr lang="sv-SE" dirty="0"/>
              <a:t>storlek </a:t>
            </a:r>
            <a:r>
              <a:rPr lang="sv-SE" dirty="0" smtClean="0"/>
              <a:t>(dvs okonventionella åtgärder)</a:t>
            </a:r>
          </a:p>
          <a:p>
            <a:pPr lvl="1">
              <a:buSzPct val="100000"/>
              <a:buFont typeface="Wingdings"/>
              <a:buChar char="à"/>
            </a:pPr>
            <a:r>
              <a:rPr lang="sv-SE" dirty="0" smtClean="0">
                <a:sym typeface="Wingdings" panose="05000000000000000000" pitchFamily="2" charset="2"/>
              </a:rPr>
              <a:t>påverkar </a:t>
            </a:r>
            <a:r>
              <a:rPr lang="sv-SE" dirty="0">
                <a:sym typeface="Wingdings" panose="05000000000000000000" pitchFamily="2" charset="2"/>
              </a:rPr>
              <a:t>olika aktörers </a:t>
            </a:r>
            <a:r>
              <a:rPr lang="sv-SE" dirty="0" smtClean="0">
                <a:sym typeface="Wingdings" panose="05000000000000000000" pitchFamily="2" charset="2"/>
              </a:rPr>
              <a:t>balansräkningar 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sv-SE" dirty="0" smtClean="0">
                <a:sym typeface="Wingdings" panose="05000000000000000000" pitchFamily="2" charset="2"/>
              </a:rPr>
              <a:t>Banker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sv-SE" dirty="0">
                <a:sym typeface="Wingdings" panose="05000000000000000000" pitchFamily="2" charset="2"/>
              </a:rPr>
              <a:t>I</a:t>
            </a:r>
            <a:r>
              <a:rPr lang="sv-SE" dirty="0" smtClean="0">
                <a:sym typeface="Wingdings" panose="05000000000000000000" pitchFamily="2" charset="2"/>
              </a:rPr>
              <a:t>cke-finansiella sektorn (beroende </a:t>
            </a:r>
            <a:r>
              <a:rPr lang="sv-SE" dirty="0">
                <a:sym typeface="Wingdings" panose="05000000000000000000" pitchFamily="2" charset="2"/>
              </a:rPr>
              <a:t>på </a:t>
            </a:r>
            <a:r>
              <a:rPr lang="sv-SE" dirty="0" smtClean="0">
                <a:sym typeface="Wingdings" panose="05000000000000000000" pitchFamily="2" charset="2"/>
              </a:rPr>
              <a:t>åtgärd)</a:t>
            </a:r>
          </a:p>
          <a:p>
            <a:pPr lvl="1">
              <a:buSzPct val="100000"/>
              <a:buFont typeface="Wingdings"/>
              <a:buChar char="à"/>
            </a:pPr>
            <a:r>
              <a:rPr lang="sv-SE" dirty="0" smtClean="0">
                <a:sym typeface="Wingdings" panose="05000000000000000000" pitchFamily="2" charset="2"/>
              </a:rPr>
              <a:t>påverkar i </a:t>
            </a:r>
            <a:r>
              <a:rPr lang="sv-SE" dirty="0">
                <a:sym typeface="Wingdings" panose="05000000000000000000" pitchFamily="2" charset="2"/>
              </a:rPr>
              <a:t>sin tur </a:t>
            </a:r>
            <a:r>
              <a:rPr lang="sv-SE" dirty="0" smtClean="0">
                <a:sym typeface="Wingdings" panose="05000000000000000000" pitchFamily="2" charset="2"/>
              </a:rPr>
              <a:t>investeringsval </a:t>
            </a:r>
            <a:r>
              <a:rPr lang="sv-SE" dirty="0">
                <a:sym typeface="Wingdings" panose="05000000000000000000" pitchFamily="2" charset="2"/>
              </a:rPr>
              <a:t>och </a:t>
            </a:r>
            <a:r>
              <a:rPr lang="sv-SE" dirty="0" smtClean="0">
                <a:sym typeface="Wingdings" panose="05000000000000000000" pitchFamily="2" charset="2"/>
              </a:rPr>
              <a:t>marknadsräntor</a:t>
            </a:r>
          </a:p>
          <a:p>
            <a:pPr marL="620713" lvl="1" indent="0">
              <a:buSzPct val="100000"/>
              <a:buNone/>
            </a:pPr>
            <a:endParaRPr lang="sv-SE" dirty="0" smtClean="0">
              <a:sym typeface="Wingdings" panose="05000000000000000000" pitchFamily="2" charset="2"/>
            </a:endParaRPr>
          </a:p>
          <a:p>
            <a:pPr marL="155575" indent="0">
              <a:buSzPct val="100000"/>
              <a:buNone/>
            </a:pPr>
            <a:r>
              <a:rPr lang="sv-SE" dirty="0" smtClean="0">
                <a:sym typeface="Wingdings" panose="05000000000000000000" pitchFamily="2" charset="2"/>
              </a:rPr>
              <a:t> </a:t>
            </a:r>
            <a:r>
              <a:rPr lang="sv-SE" dirty="0" smtClean="0"/>
              <a:t>Högre </a:t>
            </a:r>
            <a:r>
              <a:rPr lang="sv-SE" dirty="0"/>
              <a:t>allmän efterfrågan och </a:t>
            </a:r>
            <a:r>
              <a:rPr lang="sv-SE" dirty="0" smtClean="0"/>
              <a:t>inflation</a:t>
            </a:r>
            <a:endParaRPr lang="sv-S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87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 </a:t>
            </a:r>
            <a:endParaRPr lang="sv-SE"/>
          </a:p>
        </p:txBody>
      </p:sp>
      <p:pic>
        <p:nvPicPr>
          <p:cNvPr id="4" name="Platshållare för innehåll 3" descr="graph_2016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90" y="1600200"/>
            <a:ext cx="6268646" cy="4525963"/>
          </a:xfrm>
        </p:spPr>
      </p:pic>
      <p:sp>
        <p:nvSpPr>
          <p:cNvPr id="12" name="textruta 11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pic>
        <p:nvPicPr>
          <p:cNvPr id="13" name="Bildobjekt 12" descr="graph_2016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428328"/>
            <a:ext cx="6858000" cy="4953000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463550" y="82931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63550" y="88138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63550" y="93345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82600" y="635000"/>
            <a:ext cx="6985000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r>
              <a:rPr lang="sv-SE" sz="3200" b="1" dirty="0" smtClean="0">
                <a:latin typeface="Gisha"/>
              </a:rPr>
              <a:t> Inflationen låg under en tid…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482600" y="1079500"/>
            <a:ext cx="6985000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r>
              <a:rPr lang="sv-SE" sz="1600" b="1" smtClean="0">
                <a:latin typeface="Gisha"/>
              </a:rPr>
              <a:t> </a:t>
            </a:r>
            <a:endParaRPr lang="sv-SE" sz="1600" b="1" dirty="0" smtClean="0">
              <a:latin typeface="Gisha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444500" y="6464300"/>
            <a:ext cx="508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r>
              <a:rPr lang="sv-SE" sz="1200" dirty="0" smtClean="0">
                <a:latin typeface="Gisha"/>
              </a:rPr>
              <a:t> Källa: SCB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</p:spTree>
    <p:extLst>
      <p:ext uri="{BB962C8B-B14F-4D97-AF65-F5344CB8AC3E}">
        <p14:creationId xmlns:p14="http://schemas.microsoft.com/office/powerpoint/2010/main" val="4703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 </a:t>
            </a:r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463550" y="82931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63550" y="88138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63550" y="933450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rtlCol="0" anchor="ctr">
            <a:noAutofit/>
          </a:bodyPr>
          <a:lstStyle/>
          <a:p>
            <a:r>
              <a:rPr lang="sv-SE" smtClean="0">
                <a:latin typeface="+mn-lt"/>
              </a:rPr>
              <a:t> </a:t>
            </a:r>
            <a:endParaRPr lang="sv-SE" dirty="0" smtClean="0">
              <a:latin typeface="+mn-lt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82600" y="635000"/>
            <a:ext cx="6985000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r>
              <a:rPr lang="sv-SE" sz="3200" b="1" smtClean="0">
                <a:latin typeface="Gisha"/>
              </a:rPr>
              <a:t> </a:t>
            </a:r>
            <a:endParaRPr lang="sv-SE" sz="3200" b="1" dirty="0" smtClean="0">
              <a:latin typeface="Gisha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482600" y="551582"/>
            <a:ext cx="6985000" cy="86177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r>
              <a:rPr lang="sv-SE" sz="3200" b="1" dirty="0" smtClean="0">
                <a:latin typeface="Gisha"/>
              </a:rPr>
              <a:t> … och förväntningarna har fallit</a:t>
            </a:r>
          </a:p>
          <a:p>
            <a:pPr algn="l"/>
            <a:r>
              <a:rPr lang="sv-SE" sz="1600" b="1" dirty="0" smtClean="0">
                <a:latin typeface="Gisha"/>
              </a:rPr>
              <a:t>Inflationsförväntningar 5 år, penningmarknadens aktörer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01824" y="6464300"/>
            <a:ext cx="508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r>
              <a:rPr lang="sv-SE" sz="1200" dirty="0" smtClean="0">
                <a:latin typeface="Gisha"/>
              </a:rPr>
              <a:t> Källa: </a:t>
            </a:r>
            <a:r>
              <a:rPr lang="sv-SE" sz="1200" dirty="0" err="1" smtClean="0">
                <a:latin typeface="Gisha"/>
              </a:rPr>
              <a:t>Prospera</a:t>
            </a:r>
            <a:endParaRPr lang="sv-SE" sz="1200" dirty="0" smtClean="0">
              <a:latin typeface="Gisha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537200" y="6464300"/>
            <a:ext cx="3175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sv-SE" sz="1200" smtClean="0">
                <a:latin typeface="Gisha"/>
              </a:rPr>
              <a:t> </a:t>
            </a:r>
            <a:endParaRPr lang="sv-SE" sz="1200" dirty="0" smtClean="0">
              <a:latin typeface="Gisha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1907704" y="1844824"/>
            <a:ext cx="576064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6" y="1600200"/>
            <a:ext cx="62664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fyller nominella ankaret för funktion? Ex: avtalsrörelsen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2" y="1600200"/>
            <a:ext cx="8612187" cy="4525963"/>
          </a:xfrm>
        </p:spPr>
        <p:txBody>
          <a:bodyPr/>
          <a:lstStyle/>
          <a:p>
            <a:r>
              <a:rPr lang="sv-SE" dirty="0" smtClean="0"/>
              <a:t>Tankemodell:</a:t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Löneökning = Inflationsförväntningar + reallöneökning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     Reallöneökningar =förhandlingsstyrka* vinst/löneutrymme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       Inflationsförväntningar = inflationsmål + konjunkturjust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Löneutrymmet: konjunkturläge, produktivitetstillväxt</a:t>
            </a:r>
          </a:p>
          <a:p>
            <a:r>
              <a:rPr lang="sv-SE" dirty="0" smtClean="0"/>
              <a:t>Penningpolitiken påverkar konjunkturläget</a:t>
            </a:r>
          </a:p>
          <a:p>
            <a:r>
              <a:rPr lang="sv-SE" dirty="0" smtClean="0"/>
              <a:t>Inflationsmålet påverkar inflationsförväntningarna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7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Viktigt att inflationsförväntningarna förblir förankrade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628800"/>
            <a:ext cx="8648699" cy="4525963"/>
          </a:xfrm>
        </p:spPr>
        <p:txBody>
          <a:bodyPr/>
          <a:lstStyle/>
          <a:p>
            <a:r>
              <a:rPr lang="sv-SE" dirty="0" smtClean="0"/>
              <a:t>Gemenstamt riktmärke underlättar pris- och lönebildningen</a:t>
            </a:r>
          </a:p>
          <a:p>
            <a:r>
              <a:rPr lang="sv-SE" dirty="0" smtClean="0"/>
              <a:t>Ex: kommande avtalsrörelse berör många kontrakt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Slutsats: viktigt att inflationen stiger och förväntningarna är fortsatt förankrade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Tydligt fokus på inflationen i de penningpolitiska besluten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0337531"/>
              </p:ext>
            </p:extLst>
          </p:nvPr>
        </p:nvGraphicFramePr>
        <p:xfrm>
          <a:off x="875928" y="116520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9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Penningpolitikens handlingsutrymme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3400400"/>
            <a:ext cx="1447899" cy="60466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smtClean="0"/>
              <a:t>Nominell ränta</a:t>
            </a:r>
          </a:p>
          <a:p>
            <a:pPr marL="0" indent="0" algn="ctr">
              <a:buNone/>
            </a:pPr>
            <a:r>
              <a:rPr lang="sv-SE" dirty="0" smtClean="0"/>
              <a:t>4%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2347491" y="2276872"/>
            <a:ext cx="129614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Inflation</a:t>
            </a:r>
          </a:p>
          <a:p>
            <a:r>
              <a:rPr lang="sv-SE" dirty="0" smtClean="0">
                <a:latin typeface="+mn-lt"/>
              </a:rPr>
              <a:t>2%</a:t>
            </a:r>
          </a:p>
          <a:p>
            <a:endParaRPr lang="sv-SE" dirty="0" smtClean="0">
              <a:latin typeface="+mn-lt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347491" y="3717032"/>
            <a:ext cx="129614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r>
              <a:rPr lang="sv-SE" dirty="0" smtClean="0">
                <a:latin typeface="+mn-lt"/>
              </a:rPr>
              <a:t>Realränta</a:t>
            </a:r>
          </a:p>
          <a:p>
            <a:r>
              <a:rPr lang="sv-SE" dirty="0" smtClean="0">
                <a:latin typeface="+mn-lt"/>
              </a:rPr>
              <a:t>2%</a:t>
            </a:r>
          </a:p>
          <a:p>
            <a:endParaRPr lang="sv-SE" dirty="0" smtClean="0">
              <a:latin typeface="+mn-lt"/>
            </a:endParaRPr>
          </a:p>
        </p:txBody>
      </p:sp>
      <p:sp>
        <p:nvSpPr>
          <p:cNvPr id="14" name="Vänster klammerparentes 13"/>
          <p:cNvSpPr/>
          <p:nvPr/>
        </p:nvSpPr>
        <p:spPr bwMode="auto">
          <a:xfrm>
            <a:off x="1627411" y="2276872"/>
            <a:ext cx="288032" cy="291748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sp>
        <p:nvSpPr>
          <p:cNvPr id="15" name="Platshållare för innehåll 2"/>
          <p:cNvSpPr txBox="1">
            <a:spLocks/>
          </p:cNvSpPr>
          <p:nvPr/>
        </p:nvSpPr>
        <p:spPr bwMode="auto">
          <a:xfrm>
            <a:off x="5076056" y="3904456"/>
            <a:ext cx="1447899" cy="6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441325" indent="-441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64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314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3pPr>
            <a:lvl4pPr marL="1722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130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587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04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502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959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sv-SE" kern="0" dirty="0" smtClean="0"/>
              <a:t>Nominell ränta</a:t>
            </a:r>
          </a:p>
          <a:p>
            <a:pPr marL="0" indent="0" algn="ctr">
              <a:buFont typeface="Wingdings" pitchFamily="2" charset="2"/>
              <a:buNone/>
            </a:pPr>
            <a:r>
              <a:rPr lang="sv-SE" kern="0" dirty="0"/>
              <a:t>2</a:t>
            </a:r>
            <a:r>
              <a:rPr lang="sv-SE" kern="0" dirty="0" smtClean="0"/>
              <a:t>%</a:t>
            </a:r>
            <a:endParaRPr lang="sv-SE" kern="0" dirty="0"/>
          </a:p>
        </p:txBody>
      </p:sp>
      <p:sp>
        <p:nvSpPr>
          <p:cNvPr id="16" name="textruta 15"/>
          <p:cNvSpPr txBox="1"/>
          <p:nvPr/>
        </p:nvSpPr>
        <p:spPr>
          <a:xfrm>
            <a:off x="6660232" y="3861128"/>
            <a:ext cx="1296144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Inflation</a:t>
            </a:r>
          </a:p>
          <a:p>
            <a:r>
              <a:rPr lang="sv-SE" dirty="0">
                <a:latin typeface="+mn-lt"/>
              </a:rPr>
              <a:t>1</a:t>
            </a:r>
            <a:r>
              <a:rPr lang="sv-SE" dirty="0" smtClean="0">
                <a:latin typeface="+mn-lt"/>
              </a:rPr>
              <a:t>%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2347492" y="5157192"/>
            <a:ext cx="1296144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Minus ?%</a:t>
            </a:r>
          </a:p>
        </p:txBody>
      </p:sp>
      <p:sp>
        <p:nvSpPr>
          <p:cNvPr id="18" name="Vänster klammerparentes 17"/>
          <p:cNvSpPr/>
          <p:nvPr/>
        </p:nvSpPr>
        <p:spPr bwMode="auto">
          <a:xfrm>
            <a:off x="6300192" y="3770456"/>
            <a:ext cx="288032" cy="1458744"/>
          </a:xfrm>
          <a:prstGeom prst="leftBrace">
            <a:avLst>
              <a:gd name="adj1" fmla="val 48519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sha" pitchFamily="34" charset="0"/>
            </a:endParaRPr>
          </a:p>
        </p:txBody>
      </p:sp>
      <p:cxnSp>
        <p:nvCxnSpPr>
          <p:cNvPr id="20" name="Rak pil 19"/>
          <p:cNvCxnSpPr/>
          <p:nvPr/>
        </p:nvCxnSpPr>
        <p:spPr bwMode="auto">
          <a:xfrm>
            <a:off x="4355976" y="2276872"/>
            <a:ext cx="0" cy="29174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ruta 20"/>
          <p:cNvSpPr txBox="1"/>
          <p:nvPr/>
        </p:nvSpPr>
        <p:spPr>
          <a:xfrm>
            <a:off x="4283968" y="2134597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Handlingsutrymmet …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6660232" y="4581128"/>
            <a:ext cx="129614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Realränta</a:t>
            </a:r>
          </a:p>
          <a:p>
            <a:r>
              <a:rPr lang="sv-SE" dirty="0">
                <a:latin typeface="+mn-lt"/>
              </a:rPr>
              <a:t>1</a:t>
            </a:r>
            <a:r>
              <a:rPr lang="sv-SE" dirty="0" smtClean="0">
                <a:latin typeface="+mn-lt"/>
              </a:rPr>
              <a:t>%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6660232" y="5229200"/>
            <a:ext cx="1296144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Minus ?%</a:t>
            </a:r>
          </a:p>
        </p:txBody>
      </p:sp>
      <p:cxnSp>
        <p:nvCxnSpPr>
          <p:cNvPr id="28" name="Rak pil 27"/>
          <p:cNvCxnSpPr/>
          <p:nvPr/>
        </p:nvCxnSpPr>
        <p:spPr bwMode="auto">
          <a:xfrm>
            <a:off x="4355976" y="2276872"/>
            <a:ext cx="0" cy="32496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ak pil 34"/>
          <p:cNvCxnSpPr/>
          <p:nvPr/>
        </p:nvCxnSpPr>
        <p:spPr bwMode="auto">
          <a:xfrm>
            <a:off x="8100392" y="3901698"/>
            <a:ext cx="0" cy="16968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ruta 36"/>
          <p:cNvSpPr txBox="1"/>
          <p:nvPr/>
        </p:nvSpPr>
        <p:spPr>
          <a:xfrm>
            <a:off x="7956376" y="4294837"/>
            <a:ext cx="11521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… blir mindre</a:t>
            </a:r>
          </a:p>
        </p:txBody>
      </p:sp>
    </p:spTree>
    <p:extLst>
      <p:ext uri="{BB962C8B-B14F-4D97-AF65-F5344CB8AC3E}">
        <p14:creationId xmlns:p14="http://schemas.microsoft.com/office/powerpoint/2010/main" val="28959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1" grpId="0"/>
      <p:bldP spid="24" grpId="0" animBg="1"/>
      <p:bldP spid="25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Reporäntan har sänkts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501824" y="6464300"/>
            <a:ext cx="5080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l"/>
            <a:r>
              <a:rPr lang="sv-SE" sz="1200" dirty="0" smtClean="0">
                <a:latin typeface="Gisha"/>
              </a:rPr>
              <a:t> Källa: Riksbanken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6" y="1600200"/>
            <a:ext cx="62664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4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ksbanken">
  <a:themeElements>
    <a:clrScheme name="Riksbank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41D22"/>
      </a:accent1>
      <a:accent2>
        <a:srgbClr val="0076BD"/>
      </a:accent2>
      <a:accent3>
        <a:srgbClr val="EEAF00"/>
      </a:accent3>
      <a:accent4>
        <a:srgbClr val="BCBEC0"/>
      </a:accent4>
      <a:accent5>
        <a:srgbClr val="537121"/>
      </a:accent5>
      <a:accent6>
        <a:srgbClr val="6A4976"/>
      </a:accent6>
      <a:hlink>
        <a:srgbClr val="0033CC"/>
      </a:hlink>
      <a:folHlink>
        <a:srgbClr val="00CC00"/>
      </a:folHlink>
    </a:clrScheme>
    <a:fontScheme name="RB PPT">
      <a:majorFont>
        <a:latin typeface="Gisha"/>
        <a:ea typeface=""/>
        <a:cs typeface=""/>
      </a:majorFont>
      <a:minorFont>
        <a:latin typeface="Gish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Gish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sha" pitchFamily="34" charset="0"/>
          </a:defRPr>
        </a:defPPr>
      </a:lst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custClrLst>
    <a:custClr name="Riksbank Tegelröd">
      <a:srgbClr val="DE750C"/>
    </a:custClr>
    <a:custClr name="Riksbank Brun">
      <a:srgbClr val="7A4216"/>
    </a:custClr>
    <a:custClr name="Riksbank Mörkblå">
      <a:srgbClr val="01244C"/>
    </a:custClr>
  </a:custClr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iksbank">
    <a:dk1>
      <a:srgbClr val="000000"/>
    </a:dk1>
    <a:lt1>
      <a:srgbClr val="FFFFFF"/>
    </a:lt1>
    <a:dk2>
      <a:srgbClr val="000000"/>
    </a:dk2>
    <a:lt2>
      <a:srgbClr val="FFFFFF"/>
    </a:lt2>
    <a:accent1>
      <a:srgbClr val="A41D22"/>
    </a:accent1>
    <a:accent2>
      <a:srgbClr val="0076BD"/>
    </a:accent2>
    <a:accent3>
      <a:srgbClr val="EEAF00"/>
    </a:accent3>
    <a:accent4>
      <a:srgbClr val="939799"/>
    </a:accent4>
    <a:accent5>
      <a:srgbClr val="726E20"/>
    </a:accent5>
    <a:accent6>
      <a:srgbClr val="6A4976"/>
    </a:accent6>
    <a:hlink>
      <a:srgbClr val="0033CC"/>
    </a:hlink>
    <a:folHlink>
      <a:srgbClr val="00CC00"/>
    </a:folHlink>
  </a:clrScheme>
  <a:fontScheme name="RB Excel">
    <a:majorFont>
      <a:latin typeface="Gisha"/>
      <a:ea typeface=""/>
      <a:cs typeface=""/>
    </a:majorFont>
    <a:minorFont>
      <a:latin typeface="Gish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Riksbanken</Template>
  <TotalTime>13443</TotalTime>
  <Words>963</Words>
  <Application>Microsoft Office PowerPoint</Application>
  <PresentationFormat>Bildspel på skärmen (4:3)</PresentationFormat>
  <Paragraphs>569</Paragraphs>
  <Slides>35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7" baseType="lpstr">
      <vt:lpstr>Riksbanken</vt:lpstr>
      <vt:lpstr>Macrobond document</vt:lpstr>
      <vt:lpstr> Penningpolitik i lågräntemiljö   Flowseminarium Handelsbanken 6 maj 2015  </vt:lpstr>
      <vt:lpstr>Agenda</vt:lpstr>
      <vt:lpstr>Riksbankens penningpolitiska uppdrag</vt:lpstr>
      <vt:lpstr> </vt:lpstr>
      <vt:lpstr> </vt:lpstr>
      <vt:lpstr>Vad fyller nominella ankaret för funktion? Ex: avtalsrörelsen</vt:lpstr>
      <vt:lpstr>Viktigt att inflationsförväntningarna förblir förankrade</vt:lpstr>
      <vt:lpstr>Penningpolitikens handlingsutrymme</vt:lpstr>
      <vt:lpstr>Reporäntan har sänkts</vt:lpstr>
      <vt:lpstr>… och banan har justerats ner</vt:lpstr>
      <vt:lpstr>Okonventionella åtgärder har satts in</vt:lpstr>
      <vt:lpstr>Hur påverkar reporäntan inflationen?</vt:lpstr>
      <vt:lpstr>Marknadsräntor = riskfri + spread</vt:lpstr>
      <vt:lpstr>Räntorna samvarierar tydligt</vt:lpstr>
      <vt:lpstr>Hur kan penningpolitiken bli mer expansiv när räntan nära noll?</vt:lpstr>
      <vt:lpstr>Negativ reporänta</vt:lpstr>
      <vt:lpstr>Köp av statspapper</vt:lpstr>
      <vt:lpstr>Riskpremier pressade… går de att pressa mer?</vt:lpstr>
      <vt:lpstr>Lån till företag via banker</vt:lpstr>
      <vt:lpstr>Växelkursintervention</vt:lpstr>
      <vt:lpstr>PowerPoint-presentation</vt:lpstr>
      <vt:lpstr> Riksbanken har flera styråror</vt:lpstr>
      <vt:lpstr>Riksbankens styrsystem</vt:lpstr>
      <vt:lpstr>De fyra elementen i styrsystemet</vt:lpstr>
      <vt:lpstr>Korridoren – för en enskild bank Exempel då reporäntan är 1%</vt:lpstr>
      <vt:lpstr>Betalningssystemet vid stängning Fiktivt exempel</vt:lpstr>
      <vt:lpstr>Bankernas placerings/lånebehov  hos Riksbanken i ett längre perspektiv</vt:lpstr>
      <vt:lpstr>Bankernas placerings/lånebehov  hos Riksbanken i ett längre perspektiv</vt:lpstr>
      <vt:lpstr> Riksbanken har flera styråror</vt:lpstr>
      <vt:lpstr>  </vt:lpstr>
      <vt:lpstr>Vilken effekt får köp av statspapper?</vt:lpstr>
      <vt:lpstr>Vilken effekt får köp av statspapper?</vt:lpstr>
      <vt:lpstr>Vilken effekt får köp av statspapper?</vt:lpstr>
      <vt:lpstr>Vilken effekt får köp av statspapper?</vt:lpstr>
      <vt:lpstr>Summering: Riksbanken har flera styråror</vt:lpstr>
    </vt:vector>
  </TitlesOfParts>
  <Company>Sveriges riksbank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Extrainsatt möte om aktuella penningpolitiska frågor  5/2 2015</dc:title>
  <dc:creator>Jan Alsterlind</dc:creator>
  <cp:lastModifiedBy>David Vestin</cp:lastModifiedBy>
  <cp:revision>111</cp:revision>
  <cp:lastPrinted>2015-04-13T07:54:00Z</cp:lastPrinted>
  <dcterms:created xsi:type="dcterms:W3CDTF">2015-02-04T12:31:52Z</dcterms:created>
  <dcterms:modified xsi:type="dcterms:W3CDTF">2015-05-06T09:56:15Z</dcterms:modified>
</cp:coreProperties>
</file>